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59" d="100"/>
          <a:sy n="59" d="100"/>
        </p:scale>
        <p:origin x="466"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4776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hyperlink" Target="http://www.baldrigeinstitute.org/" TargetMode="External"/><Relationship Id="rId3" Type="http://schemas.openxmlformats.org/officeDocument/2006/relationships/image" Target="../media/image5.png"/><Relationship Id="rId7" Type="http://schemas.openxmlformats.org/officeDocument/2006/relationships/hyperlink" Target="http://www.baldrigefoundation.org/quest"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hyperlink" Target="http://www.nist.gov/baldrige/award-recipients" TargetMode="External"/><Relationship Id="rId5" Type="http://schemas.openxmlformats.org/officeDocument/2006/relationships/hyperlink" Target="http://www.nationalassessmentcenter.org/" TargetMode="External"/><Relationship Id="rId10" Type="http://schemas.openxmlformats.org/officeDocument/2006/relationships/hyperlink" Target="http://www.baldrigealliance.org/" TargetMode="External"/><Relationship Id="rId4" Type="http://schemas.openxmlformats.org/officeDocument/2006/relationships/image" Target="../media/image12.png"/><Relationship Id="rId9" Type="http://schemas.openxmlformats.org/officeDocument/2006/relationships/hyperlink" Target="https://baldrigefoundation.org/what-we-do/baldrige-fellow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8.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7.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2545"/>
        </a:solidFill>
        <a:effectLst/>
      </p:bgPr>
    </p:bg>
    <p:spTree>
      <p:nvGrpSpPr>
        <p:cNvPr id="1" name=""/>
        <p:cNvGrpSpPr/>
        <p:nvPr/>
      </p:nvGrpSpPr>
      <p:grpSpPr>
        <a:xfrm>
          <a:off x="0" y="0"/>
          <a:ext cx="0" cy="0"/>
          <a:chOff x="0" y="0"/>
          <a:chExt cx="0" cy="0"/>
        </a:xfrm>
      </p:grpSpPr>
      <p:pic>
        <p:nvPicPr>
          <p:cNvPr id="2" name="Image 0" descr="gen-dedup-cca5e037476ef15886c9e83e88c5cd56.jpg"/>
          <p:cNvPicPr>
            <a:picLocks noChangeAspect="1"/>
          </p:cNvPicPr>
          <p:nvPr/>
        </p:nvPicPr>
        <p:blipFill>
          <a:blip r:embed="rId3"/>
          <a:srcRect/>
          <a:stretch/>
        </p:blipFill>
        <p:spPr>
          <a:xfrm>
            <a:off x="0" y="0"/>
            <a:ext cx="18288000" cy="10287000"/>
          </a:xfrm>
          <a:prstGeom prst="rect">
            <a:avLst/>
          </a:prstGeom>
        </p:spPr>
      </p:pic>
      <p:pic>
        <p:nvPicPr>
          <p:cNvPr id="3" name="Image 1" descr="gen-dedup-e3cc7416ce468103e626692b3c559b0e.png"/>
          <p:cNvPicPr>
            <a:picLocks noChangeAspect="1"/>
          </p:cNvPicPr>
          <p:nvPr/>
        </p:nvPicPr>
        <p:blipFill>
          <a:blip r:embed="rId4"/>
          <a:srcRect t="-1" b="-1"/>
          <a:stretch/>
        </p:blipFill>
        <p:spPr>
          <a:xfrm>
            <a:off x="0" y="-761695"/>
            <a:ext cx="19812305" cy="12382805"/>
          </a:xfrm>
          <a:prstGeom prst="rect">
            <a:avLst/>
          </a:prstGeom>
        </p:spPr>
      </p:pic>
      <p:pic>
        <p:nvPicPr>
          <p:cNvPr id="4" name="Image 2" descr="gen-dedup-65e7562e9aa3c6cf30cac2fc0cb1fb10.png"/>
          <p:cNvPicPr>
            <a:picLocks noChangeAspect="1"/>
          </p:cNvPicPr>
          <p:nvPr/>
        </p:nvPicPr>
        <p:blipFill>
          <a:blip r:embed="rId5"/>
          <a:srcRect l="-411" r="-411"/>
          <a:stretch/>
        </p:blipFill>
        <p:spPr>
          <a:xfrm>
            <a:off x="1143000" y="1143000"/>
            <a:ext cx="2095805" cy="28346"/>
          </a:xfrm>
          <a:prstGeom prst="rect">
            <a:avLst/>
          </a:prstGeom>
        </p:spPr>
      </p:pic>
      <p:sp>
        <p:nvSpPr>
          <p:cNvPr id="5" name="Shape 0"/>
          <p:cNvSpPr/>
          <p:nvPr/>
        </p:nvSpPr>
        <p:spPr>
          <a:xfrm>
            <a:off x="1143000" y="8001000"/>
            <a:ext cx="16021202" cy="1574074"/>
          </a:xfrm>
          <a:prstGeom prst="rect">
            <a:avLst/>
          </a:prstGeom>
          <a:solidFill>
            <a:srgbClr val="FFFFFF">
              <a:alpha val="4000"/>
            </a:srgbClr>
          </a:solidFill>
          <a:ln w="12700">
            <a:solidFill>
              <a:srgbClr val="C8A951">
                <a:alpha val="35000"/>
              </a:srgbClr>
            </a:solidFill>
            <a:prstDash val="solid"/>
          </a:ln>
        </p:spPr>
        <p:txBody>
          <a:bodyPr/>
          <a:lstStyle/>
          <a:p>
            <a:endParaRPr lang="en-US"/>
          </a:p>
        </p:txBody>
      </p:sp>
      <p:sp>
        <p:nvSpPr>
          <p:cNvPr id="6" name="Text 1"/>
          <p:cNvSpPr txBox="1"/>
          <p:nvPr/>
        </p:nvSpPr>
        <p:spPr>
          <a:xfrm>
            <a:off x="1143000" y="1333195"/>
            <a:ext cx="14287500" cy="228600"/>
          </a:xfrm>
          <a:prstGeom prst="rect">
            <a:avLst/>
          </a:prstGeom>
          <a:noFill/>
          <a:ln/>
        </p:spPr>
        <p:txBody>
          <a:bodyPr wrap="none" lIns="0" tIns="0" rIns="0" bIns="0" rtlCol="0" anchor="ctr"/>
          <a:lstStyle/>
          <a:p>
            <a:pPr marL="0" indent="0" algn="l">
              <a:buNone/>
            </a:pPr>
            <a:r>
              <a:rPr lang="en-US" b="1" kern="0" spc="480" dirty="0">
                <a:solidFill>
                  <a:srgbClr val="C8A951"/>
                </a:solidFill>
                <a:latin typeface="Lato" pitchFamily="34" charset="0"/>
                <a:ea typeface="Lato" pitchFamily="34" charset="-122"/>
                <a:cs typeface="Lato" pitchFamily="34" charset="-120"/>
              </a:rPr>
              <a:t>Baldrige Foundation · Senior Leader Toolkit</a:t>
            </a:r>
            <a:endParaRPr lang="en-US" dirty="0"/>
          </a:p>
        </p:txBody>
      </p:sp>
      <p:sp>
        <p:nvSpPr>
          <p:cNvPr id="7" name="Text 2"/>
          <p:cNvSpPr txBox="1"/>
          <p:nvPr/>
        </p:nvSpPr>
        <p:spPr>
          <a:xfrm>
            <a:off x="1143000" y="1904695"/>
            <a:ext cx="16002000" cy="2572207"/>
          </a:xfrm>
          <a:prstGeom prst="rect">
            <a:avLst/>
          </a:prstGeom>
          <a:noFill/>
          <a:ln/>
        </p:spPr>
        <p:txBody>
          <a:bodyPr wrap="square" lIns="0" tIns="0" rIns="0" bIns="0" rtlCol="0" anchor="t"/>
          <a:lstStyle/>
          <a:p>
            <a:pPr marL="0" indent="0" algn="l">
              <a:lnSpc>
                <a:spcPct val="102000"/>
              </a:lnSpc>
              <a:buNone/>
            </a:pPr>
            <a:r>
              <a:rPr lang="en-US" sz="9900" b="1" kern="0" spc="-297" dirty="0">
                <a:solidFill>
                  <a:srgbClr val="FFFFFF"/>
                </a:solidFill>
                <a:latin typeface="Lato" pitchFamily="34" charset="0"/>
                <a:ea typeface="Lato" pitchFamily="34" charset="-122"/>
                <a:cs typeface="Lato" pitchFamily="34" charset="-120"/>
              </a:rPr>
              <a:t>Engaging senior</a:t>
            </a:r>
            <a:endParaRPr lang="en-US" sz="9900" dirty="0"/>
          </a:p>
          <a:p>
            <a:pPr marL="0" indent="0" algn="l">
              <a:lnSpc>
                <a:spcPct val="102000"/>
              </a:lnSpc>
              <a:buNone/>
            </a:pPr>
            <a:r>
              <a:rPr lang="en-US" sz="9900" b="1" kern="0" spc="-297" dirty="0">
                <a:solidFill>
                  <a:srgbClr val="FFFFFF"/>
                </a:solidFill>
                <a:latin typeface="Lato" pitchFamily="34" charset="0"/>
                <a:ea typeface="Lato" pitchFamily="34" charset="-122"/>
                <a:cs typeface="Lato" pitchFamily="34" charset="-120"/>
              </a:rPr>
              <a:t>leaders in </a:t>
            </a:r>
            <a:r>
              <a:rPr lang="en-US" sz="9900" b="1" i="1" kern="0" spc="-297" dirty="0">
                <a:solidFill>
                  <a:srgbClr val="C8A951"/>
                </a:solidFill>
                <a:latin typeface="Lato" pitchFamily="34" charset="0"/>
                <a:ea typeface="Lato" pitchFamily="34" charset="-122"/>
                <a:cs typeface="Lato" pitchFamily="34" charset="-120"/>
              </a:rPr>
              <a:t>Baldrige.</a:t>
            </a:r>
            <a:endParaRPr lang="en-US" sz="9900" dirty="0"/>
          </a:p>
        </p:txBody>
      </p:sp>
      <p:sp>
        <p:nvSpPr>
          <p:cNvPr id="8" name="Text 3"/>
          <p:cNvSpPr txBox="1"/>
          <p:nvPr/>
        </p:nvSpPr>
        <p:spPr>
          <a:xfrm>
            <a:off x="1143000" y="5905195"/>
            <a:ext cx="17526305" cy="495605"/>
          </a:xfrm>
          <a:prstGeom prst="rect">
            <a:avLst/>
          </a:prstGeom>
          <a:noFill/>
          <a:ln/>
        </p:spPr>
        <p:txBody>
          <a:bodyPr wrap="none" lIns="0" tIns="0" rIns="0" bIns="0" rtlCol="0" anchor="ctr"/>
          <a:lstStyle/>
          <a:p>
            <a:pPr marL="0" indent="0" algn="l">
              <a:buNone/>
            </a:pPr>
            <a:r>
              <a:rPr lang="en-US" sz="3000" i="1" dirty="0">
                <a:solidFill>
                  <a:srgbClr val="FFFFFF"/>
                </a:solidFill>
                <a:latin typeface="Lato" pitchFamily="34" charset="0"/>
                <a:ea typeface="Lato" pitchFamily="34" charset="-122"/>
                <a:cs typeface="Lato" pitchFamily="34" charset="-120"/>
              </a:rPr>
              <a:t>A simple toolkit for </a:t>
            </a:r>
            <a:r>
              <a:rPr lang="en-US" sz="3000" b="1" i="1" dirty="0">
                <a:solidFill>
                  <a:srgbClr val="C8A951"/>
                </a:solidFill>
                <a:latin typeface="Lato" pitchFamily="34" charset="0"/>
                <a:ea typeface="Lato" pitchFamily="34" charset="-122"/>
                <a:cs typeface="Lato" pitchFamily="34" charset="-120"/>
              </a:rPr>
              <a:t>starting the conversation</a:t>
            </a:r>
            <a:r>
              <a:rPr lang="en-US" sz="3000" i="1" dirty="0">
                <a:solidFill>
                  <a:srgbClr val="FFFFFF"/>
                </a:solidFill>
                <a:latin typeface="Lato" pitchFamily="34" charset="0"/>
                <a:ea typeface="Lato" pitchFamily="34" charset="-122"/>
                <a:cs typeface="Lato" pitchFamily="34" charset="-120"/>
              </a:rPr>
              <a:t> — grounded in the Baldrige Excellence Framework®.</a:t>
            </a:r>
            <a:endParaRPr lang="en-US" sz="3000" dirty="0"/>
          </a:p>
        </p:txBody>
      </p:sp>
      <p:sp>
        <p:nvSpPr>
          <p:cNvPr id="9" name="Text 4"/>
          <p:cNvSpPr txBox="1"/>
          <p:nvPr/>
        </p:nvSpPr>
        <p:spPr>
          <a:xfrm>
            <a:off x="1429207" y="8248802"/>
            <a:ext cx="8572500" cy="181051"/>
          </a:xfrm>
          <a:prstGeom prst="rect">
            <a:avLst/>
          </a:prstGeom>
          <a:noFill/>
          <a:ln/>
        </p:spPr>
        <p:txBody>
          <a:bodyPr wrap="none" lIns="0" tIns="0" rIns="0" bIns="0" rtlCol="0" anchor="ctr"/>
          <a:lstStyle/>
          <a:p>
            <a:pPr marL="0" indent="0" algn="l">
              <a:buNone/>
            </a:pPr>
            <a:r>
              <a:rPr lang="en-US" sz="1600" b="1" kern="0" spc="336" dirty="0">
                <a:solidFill>
                  <a:srgbClr val="C8A951"/>
                </a:solidFill>
                <a:latin typeface="Lato" pitchFamily="34" charset="0"/>
                <a:ea typeface="Lato" pitchFamily="34" charset="-122"/>
                <a:cs typeface="Lato" pitchFamily="34" charset="-120"/>
              </a:rPr>
              <a:t>Practitioner Toolkit · 2026 Edition</a:t>
            </a:r>
            <a:endParaRPr lang="en-US" sz="1600" dirty="0"/>
          </a:p>
        </p:txBody>
      </p:sp>
      <p:sp>
        <p:nvSpPr>
          <p:cNvPr id="10" name="Text 5"/>
          <p:cNvSpPr txBox="1"/>
          <p:nvPr/>
        </p:nvSpPr>
        <p:spPr>
          <a:xfrm>
            <a:off x="1429207" y="8553298"/>
            <a:ext cx="12025536" cy="781812"/>
          </a:xfrm>
          <a:prstGeom prst="rect">
            <a:avLst/>
          </a:prstGeom>
          <a:noFill/>
          <a:ln/>
        </p:spPr>
        <p:txBody>
          <a:bodyPr wrap="square" lIns="0" tIns="0" rIns="0" bIns="0" rtlCol="0" anchor="ctr"/>
          <a:lstStyle/>
          <a:p>
            <a:pPr marL="0" indent="0" algn="l">
              <a:lnSpc>
                <a:spcPct val="120000"/>
              </a:lnSpc>
              <a:buNone/>
            </a:pPr>
            <a:r>
              <a:rPr lang="en-US" sz="2550" b="1" dirty="0">
                <a:solidFill>
                  <a:srgbClr val="FFFFFF"/>
                </a:solidFill>
                <a:latin typeface="Lato" pitchFamily="34" charset="0"/>
                <a:ea typeface="Lato" pitchFamily="34" charset="-122"/>
                <a:cs typeface="Lato" pitchFamily="34" charset="-120"/>
              </a:rPr>
              <a:t>Six tools to help leaders see the relevance — and agree on one practical next step.</a:t>
            </a:r>
            <a:endParaRPr lang="en-US" sz="2550" dirty="0"/>
          </a:p>
        </p:txBody>
      </p:sp>
      <p:sp>
        <p:nvSpPr>
          <p:cNvPr id="11" name="Text 6"/>
          <p:cNvSpPr txBox="1"/>
          <p:nvPr/>
        </p:nvSpPr>
        <p:spPr>
          <a:xfrm>
            <a:off x="12668098" y="8853939"/>
            <a:ext cx="4191610" cy="286207"/>
          </a:xfrm>
          <a:prstGeom prst="rect">
            <a:avLst/>
          </a:prstGeom>
          <a:noFill/>
          <a:ln/>
        </p:spPr>
        <p:txBody>
          <a:bodyPr wrap="none" lIns="0" tIns="0" rIns="0" bIns="0" rtlCol="0" anchor="ctr"/>
          <a:lstStyle/>
          <a:p>
            <a:pPr marL="0" indent="0" algn="r">
              <a:buNone/>
            </a:pPr>
            <a:r>
              <a:rPr lang="en-US" sz="1500" b="1" dirty="0">
                <a:solidFill>
                  <a:srgbClr val="C8A951"/>
                </a:solidFill>
                <a:latin typeface="Lato" pitchFamily="34" charset="0"/>
                <a:ea typeface="Lato" pitchFamily="34" charset="-122"/>
                <a:cs typeface="Lato" pitchFamily="34" charset="-120"/>
              </a:rPr>
              <a:t>baldrigefoundation.org</a:t>
            </a:r>
            <a:endParaRPr lang="en-US" sz="1500" dirty="0"/>
          </a:p>
        </p:txBody>
      </p:sp>
      <p:pic>
        <p:nvPicPr>
          <p:cNvPr id="12" name="Image 3" descr="gen-dedup-b1ec1787d5c0f20d5de410f7a40a3dee.png"/>
          <p:cNvPicPr>
            <a:picLocks noChangeAspect="1"/>
          </p:cNvPicPr>
          <p:nvPr/>
        </p:nvPicPr>
        <p:blipFill>
          <a:blip r:embed="rId6"/>
          <a:stretch>
            <a:fillRect/>
          </a:stretch>
        </p:blipFill>
        <p:spPr>
          <a:xfrm>
            <a:off x="13307263" y="1143000"/>
            <a:ext cx="3558039" cy="360090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EFE6"/>
        </a:solidFill>
        <a:effectLst/>
      </p:bgPr>
    </p:bg>
    <p:spTree>
      <p:nvGrpSpPr>
        <p:cNvPr id="1" name=""/>
        <p:cNvGrpSpPr/>
        <p:nvPr/>
      </p:nvGrpSpPr>
      <p:grpSpPr>
        <a:xfrm>
          <a:off x="0" y="0"/>
          <a:ext cx="0" cy="0"/>
          <a:chOff x="0" y="0"/>
          <a:chExt cx="0" cy="0"/>
        </a:xfrm>
      </p:grpSpPr>
      <p:pic>
        <p:nvPicPr>
          <p:cNvPr id="2" name="Image 0" descr="gen-dedup-9c4a1b405af9c2f10b78783b0f531e5d.png"/>
          <p:cNvPicPr>
            <a:picLocks noChangeAspect="1"/>
          </p:cNvPicPr>
          <p:nvPr/>
        </p:nvPicPr>
        <p:blipFill>
          <a:blip r:embed="rId3"/>
          <a:srcRect l="-385" r="-385"/>
          <a:stretch/>
        </p:blipFill>
        <p:spPr>
          <a:xfrm>
            <a:off x="1143000" y="857707"/>
            <a:ext cx="761695" cy="28346"/>
          </a:xfrm>
          <a:prstGeom prst="rect">
            <a:avLst/>
          </a:prstGeom>
        </p:spPr>
      </p:pic>
      <p:sp>
        <p:nvSpPr>
          <p:cNvPr id="3" name="Shape 0"/>
          <p:cNvSpPr/>
          <p:nvPr/>
        </p:nvSpPr>
        <p:spPr>
          <a:xfrm>
            <a:off x="1143000" y="3905402"/>
            <a:ext cx="16021202" cy="4972507"/>
          </a:xfrm>
          <a:prstGeom prst="rect">
            <a:avLst/>
          </a:prstGeom>
          <a:solidFill>
            <a:srgbClr val="FFFFFF"/>
          </a:solidFill>
          <a:ln w="12700">
            <a:solidFill>
              <a:srgbClr val="E6DEC5"/>
            </a:solidFill>
            <a:prstDash val="solid"/>
          </a:ln>
        </p:spPr>
        <p:txBody>
          <a:bodyPr/>
          <a:lstStyle/>
          <a:p>
            <a:endParaRPr lang="en-US"/>
          </a:p>
        </p:txBody>
      </p:sp>
      <p:sp>
        <p:nvSpPr>
          <p:cNvPr id="4" name="Shape 1"/>
          <p:cNvSpPr/>
          <p:nvPr/>
        </p:nvSpPr>
        <p:spPr>
          <a:xfrm>
            <a:off x="1143000" y="3905402"/>
            <a:ext cx="16002000" cy="972007"/>
          </a:xfrm>
          <a:prstGeom prst="rect">
            <a:avLst/>
          </a:prstGeom>
          <a:solidFill>
            <a:srgbClr val="F6F3EB"/>
          </a:solidFill>
          <a:ln/>
        </p:spPr>
        <p:txBody>
          <a:bodyPr/>
          <a:lstStyle/>
          <a:p>
            <a:endParaRPr lang="en-US"/>
          </a:p>
        </p:txBody>
      </p:sp>
      <p:sp>
        <p:nvSpPr>
          <p:cNvPr id="5" name="Shape 2"/>
          <p:cNvSpPr/>
          <p:nvPr/>
        </p:nvSpPr>
        <p:spPr>
          <a:xfrm>
            <a:off x="1143000" y="4858207"/>
            <a:ext cx="16002000" cy="19202"/>
          </a:xfrm>
          <a:prstGeom prst="rect">
            <a:avLst/>
          </a:prstGeom>
          <a:solidFill>
            <a:srgbClr val="C8A951"/>
          </a:solidFill>
          <a:ln w="12700">
            <a:solidFill>
              <a:srgbClr val="C8A951">
                <a:alpha val="0"/>
              </a:srgbClr>
            </a:solidFill>
            <a:prstDash val="solid"/>
          </a:ln>
        </p:spPr>
        <p:txBody>
          <a:bodyPr/>
          <a:lstStyle/>
          <a:p>
            <a:endParaRPr lang="en-US"/>
          </a:p>
        </p:txBody>
      </p:sp>
      <p:sp>
        <p:nvSpPr>
          <p:cNvPr id="6" name="Shape 3"/>
          <p:cNvSpPr/>
          <p:nvPr/>
        </p:nvSpPr>
        <p:spPr>
          <a:xfrm>
            <a:off x="1143000" y="9144000"/>
            <a:ext cx="16002000" cy="761695"/>
          </a:xfrm>
          <a:prstGeom prst="rect">
            <a:avLst/>
          </a:prstGeom>
          <a:solidFill>
            <a:srgbClr val="0B2545"/>
          </a:solidFill>
          <a:ln w="12700">
            <a:solidFill>
              <a:srgbClr val="FFFFFF">
                <a:alpha val="0"/>
              </a:srgbClr>
            </a:solidFill>
            <a:prstDash val="solid"/>
          </a:ln>
        </p:spPr>
        <p:txBody>
          <a:bodyPr/>
          <a:lstStyle/>
          <a:p>
            <a:endParaRPr lang="en-US"/>
          </a:p>
        </p:txBody>
      </p:sp>
      <p:pic>
        <p:nvPicPr>
          <p:cNvPr id="7" name="Image 1" descr="gen-dedup-9e35c023bdb84243065d52f032df81a8.png"/>
          <p:cNvPicPr>
            <a:picLocks noChangeAspect="1"/>
          </p:cNvPicPr>
          <p:nvPr/>
        </p:nvPicPr>
        <p:blipFill>
          <a:blip r:embed="rId4"/>
          <a:srcRect l="-404" r="-404"/>
          <a:stretch/>
        </p:blipFill>
        <p:spPr>
          <a:xfrm>
            <a:off x="1143000" y="9144000"/>
            <a:ext cx="16002000" cy="28346"/>
          </a:xfrm>
          <a:prstGeom prst="rect">
            <a:avLst/>
          </a:prstGeom>
        </p:spPr>
      </p:pic>
      <p:sp>
        <p:nvSpPr>
          <p:cNvPr id="8" name="Text 4"/>
          <p:cNvSpPr txBox="1"/>
          <p:nvPr/>
        </p:nvSpPr>
        <p:spPr>
          <a:xfrm>
            <a:off x="2095805" y="743407"/>
            <a:ext cx="8572500" cy="210312"/>
          </a:xfrm>
          <a:prstGeom prst="rect">
            <a:avLst/>
          </a:prstGeom>
          <a:noFill/>
          <a:ln/>
        </p:spPr>
        <p:txBody>
          <a:bodyPr wrap="none" lIns="0" tIns="0" rIns="0" bIns="0" rtlCol="0" anchor="ctr"/>
          <a:lstStyle/>
          <a:p>
            <a:pPr marL="0" indent="0" algn="l">
              <a:buNone/>
            </a:pPr>
            <a:r>
              <a:rPr lang="en-US" sz="2100" b="1" kern="0" spc="378" dirty="0">
                <a:solidFill>
                  <a:srgbClr val="0B2545"/>
                </a:solidFill>
                <a:latin typeface="Lato" pitchFamily="34" charset="0"/>
                <a:ea typeface="Lato" pitchFamily="34" charset="-122"/>
                <a:cs typeface="Lato" pitchFamily="34" charset="-120"/>
              </a:rPr>
              <a:t>10 · Tool 6 of 6</a:t>
            </a:r>
            <a:endParaRPr lang="en-US" sz="2100" dirty="0"/>
          </a:p>
        </p:txBody>
      </p:sp>
      <p:sp>
        <p:nvSpPr>
          <p:cNvPr id="10" name="Text 6"/>
          <p:cNvSpPr txBox="1"/>
          <p:nvPr/>
        </p:nvSpPr>
        <p:spPr>
          <a:xfrm>
            <a:off x="1143000" y="1666951"/>
            <a:ext cx="16002000" cy="857707"/>
          </a:xfrm>
          <a:prstGeom prst="rect">
            <a:avLst/>
          </a:prstGeom>
          <a:noFill/>
          <a:ln/>
        </p:spPr>
        <p:txBody>
          <a:bodyPr wrap="none" lIns="0" tIns="0" rIns="0" bIns="0" rtlCol="0" anchor="ctr"/>
          <a:lstStyle/>
          <a:p>
            <a:pPr marL="0" indent="0" algn="l">
              <a:buNone/>
            </a:pPr>
            <a:r>
              <a:rPr lang="en-US" sz="6600" b="1" kern="0" spc="-132" dirty="0">
                <a:solidFill>
                  <a:srgbClr val="0B2545"/>
                </a:solidFill>
                <a:latin typeface="Lato" pitchFamily="34" charset="0"/>
                <a:ea typeface="Lato" pitchFamily="34" charset="-122"/>
                <a:cs typeface="Lato" pitchFamily="34" charset="-120"/>
              </a:rPr>
              <a:t>Sample meeting </a:t>
            </a:r>
            <a:r>
              <a:rPr lang="en-US" sz="6600" b="1" i="1" kern="0" spc="-132" dirty="0">
                <a:solidFill>
                  <a:srgbClr val="C8A951"/>
                </a:solidFill>
                <a:latin typeface="Lato" pitchFamily="34" charset="0"/>
                <a:ea typeface="Lato" pitchFamily="34" charset="-122"/>
                <a:cs typeface="Lato" pitchFamily="34" charset="-120"/>
              </a:rPr>
              <a:t>request.</a:t>
            </a:r>
            <a:endParaRPr lang="en-US" sz="6600" dirty="0"/>
          </a:p>
        </p:txBody>
      </p:sp>
      <p:sp>
        <p:nvSpPr>
          <p:cNvPr id="11" name="Text 7"/>
          <p:cNvSpPr txBox="1"/>
          <p:nvPr/>
        </p:nvSpPr>
        <p:spPr>
          <a:xfrm>
            <a:off x="1143000" y="3047695"/>
            <a:ext cx="16002000" cy="342900"/>
          </a:xfrm>
          <a:prstGeom prst="rect">
            <a:avLst/>
          </a:prstGeom>
          <a:noFill/>
          <a:ln/>
        </p:spPr>
        <p:txBody>
          <a:bodyPr wrap="none" lIns="0" tIns="0" rIns="0" bIns="0" rtlCol="0" anchor="ctr"/>
          <a:lstStyle/>
          <a:p>
            <a:pPr marL="0" indent="0" algn="l">
              <a:buNone/>
            </a:pPr>
            <a:r>
              <a:rPr lang="en-US" sz="2100" dirty="0">
                <a:solidFill>
                  <a:srgbClr val="33455E"/>
                </a:solidFill>
                <a:latin typeface="Lato" pitchFamily="34" charset="0"/>
                <a:ea typeface="Lato" pitchFamily="34" charset="-122"/>
                <a:cs typeface="Lato" pitchFamily="34" charset="-120"/>
              </a:rPr>
              <a:t>Copy, adjust to your voice, and send. The tone is deliberate: </a:t>
            </a:r>
            <a:r>
              <a:rPr lang="en-US" sz="2100" i="1" dirty="0">
                <a:solidFill>
                  <a:srgbClr val="33455E"/>
                </a:solidFill>
                <a:latin typeface="Lato" pitchFamily="34" charset="0"/>
                <a:ea typeface="Lato" pitchFamily="34" charset="-122"/>
                <a:cs typeface="Lato" pitchFamily="34" charset="-120"/>
              </a:rPr>
              <a:t>proposed, brief, and non-committal.</a:t>
            </a:r>
            <a:endParaRPr lang="en-US" sz="2100" dirty="0"/>
          </a:p>
        </p:txBody>
      </p:sp>
      <p:sp>
        <p:nvSpPr>
          <p:cNvPr id="12" name="Text 8"/>
          <p:cNvSpPr txBox="1"/>
          <p:nvPr/>
        </p:nvSpPr>
        <p:spPr>
          <a:xfrm>
            <a:off x="1524305" y="4114800"/>
            <a:ext cx="1905610" cy="162763"/>
          </a:xfrm>
          <a:prstGeom prst="rect">
            <a:avLst/>
          </a:prstGeom>
          <a:noFill/>
          <a:ln/>
        </p:spPr>
        <p:txBody>
          <a:bodyPr wrap="none" lIns="0" tIns="0" rIns="0" bIns="0" rtlCol="0" anchor="ctr"/>
          <a:lstStyle/>
          <a:p>
            <a:pPr marL="0" indent="0" algn="l">
              <a:buNone/>
            </a:pPr>
            <a:r>
              <a:rPr lang="en-US" sz="2100" b="1" kern="0" spc="294" dirty="0">
                <a:solidFill>
                  <a:srgbClr val="C8A951"/>
                </a:solidFill>
                <a:latin typeface="Lato" pitchFamily="34" charset="0"/>
                <a:ea typeface="Lato" pitchFamily="34" charset="-122"/>
                <a:cs typeface="Lato" pitchFamily="34" charset="-120"/>
              </a:rPr>
              <a:t>Subject</a:t>
            </a:r>
            <a:endParaRPr lang="en-US" sz="2100" dirty="0"/>
          </a:p>
        </p:txBody>
      </p:sp>
      <p:sp>
        <p:nvSpPr>
          <p:cNvPr id="13" name="Text 9"/>
          <p:cNvSpPr txBox="1"/>
          <p:nvPr/>
        </p:nvSpPr>
        <p:spPr>
          <a:xfrm>
            <a:off x="1524305" y="4362602"/>
            <a:ext cx="14859000" cy="391363"/>
          </a:xfrm>
          <a:prstGeom prst="rect">
            <a:avLst/>
          </a:prstGeom>
          <a:noFill/>
          <a:ln/>
        </p:spPr>
        <p:txBody>
          <a:bodyPr wrap="none" lIns="0" tIns="0" rIns="0" bIns="0" rtlCol="0" anchor="ctr"/>
          <a:lstStyle/>
          <a:p>
            <a:pPr marL="0" indent="0" algn="l">
              <a:buNone/>
            </a:pPr>
            <a:r>
              <a:rPr lang="en-US" sz="2550" b="1" kern="0" spc="-25" dirty="0">
                <a:solidFill>
                  <a:srgbClr val="0B2545"/>
                </a:solidFill>
                <a:latin typeface="Lato" pitchFamily="34" charset="0"/>
                <a:ea typeface="Lato" pitchFamily="34" charset="-122"/>
                <a:cs typeface="Lato" pitchFamily="34" charset="-120"/>
              </a:rPr>
              <a:t>Proposed 30-minute discussion on organizational performance</a:t>
            </a:r>
            <a:endParaRPr lang="en-US" sz="2550" dirty="0"/>
          </a:p>
        </p:txBody>
      </p:sp>
      <p:sp>
        <p:nvSpPr>
          <p:cNvPr id="14" name="Text 10"/>
          <p:cNvSpPr txBox="1"/>
          <p:nvPr/>
        </p:nvSpPr>
        <p:spPr>
          <a:xfrm>
            <a:off x="1524305" y="5143500"/>
            <a:ext cx="15123581" cy="352958"/>
          </a:xfrm>
          <a:prstGeom prst="rect">
            <a:avLst/>
          </a:prstGeom>
          <a:noFill/>
          <a:ln/>
        </p:spPr>
        <p:txBody>
          <a:bodyPr wrap="square" lIns="0" tIns="0" rIns="0" bIns="0" rtlCol="0" anchor="ctr"/>
          <a:lstStyle/>
          <a:p>
            <a:pPr marL="0" indent="0" algn="l">
              <a:buNone/>
            </a:pPr>
            <a:r>
              <a:rPr lang="en-US" sz="2100" dirty="0">
                <a:solidFill>
                  <a:srgbClr val="0A1A33"/>
                </a:solidFill>
                <a:latin typeface="Lato" pitchFamily="34" charset="0"/>
                <a:ea typeface="Lato" pitchFamily="34" charset="-122"/>
                <a:cs typeface="Lato" pitchFamily="34" charset="-120"/>
              </a:rPr>
              <a:t>I would like to schedule a </a:t>
            </a:r>
            <a:r>
              <a:rPr lang="en-US" sz="2100" b="1" dirty="0">
                <a:solidFill>
                  <a:srgbClr val="0B2545"/>
                </a:solidFill>
                <a:latin typeface="Lato" pitchFamily="34" charset="0"/>
                <a:ea typeface="Lato" pitchFamily="34" charset="-122"/>
                <a:cs typeface="Lato" pitchFamily="34" charset="-120"/>
              </a:rPr>
              <a:t>30-minute discussion</a:t>
            </a:r>
            <a:r>
              <a:rPr lang="en-US" sz="2100" dirty="0">
                <a:solidFill>
                  <a:srgbClr val="0A1A33"/>
                </a:solidFill>
                <a:latin typeface="Lato" pitchFamily="34" charset="0"/>
                <a:ea typeface="Lato" pitchFamily="34" charset="-122"/>
                <a:cs typeface="Lato" pitchFamily="34" charset="-120"/>
              </a:rPr>
              <a:t> about how we are managing and measuring progress on our most important organizational priorities.</a:t>
            </a:r>
            <a:endParaRPr lang="en-US" sz="2100" dirty="0"/>
          </a:p>
        </p:txBody>
      </p:sp>
      <p:sp>
        <p:nvSpPr>
          <p:cNvPr id="15" name="Text 11"/>
          <p:cNvSpPr txBox="1"/>
          <p:nvPr/>
        </p:nvSpPr>
        <p:spPr>
          <a:xfrm>
            <a:off x="1524305" y="6191402"/>
            <a:ext cx="15240305" cy="705002"/>
          </a:xfrm>
          <a:prstGeom prst="rect">
            <a:avLst/>
          </a:prstGeom>
          <a:noFill/>
          <a:ln/>
        </p:spPr>
        <p:txBody>
          <a:bodyPr wrap="square" lIns="0" tIns="0" rIns="0" bIns="0" rtlCol="0" anchor="ctr"/>
          <a:lstStyle/>
          <a:p>
            <a:pPr marL="0" indent="0" algn="l">
              <a:lnSpc>
                <a:spcPts val="2760"/>
              </a:lnSpc>
              <a:buNone/>
            </a:pPr>
            <a:r>
              <a:rPr lang="en-US" sz="2100" dirty="0">
                <a:solidFill>
                  <a:srgbClr val="0A1A33"/>
                </a:solidFill>
                <a:latin typeface="Lato" pitchFamily="34" charset="0"/>
                <a:ea typeface="Lato" pitchFamily="34" charset="-122"/>
                <a:cs typeface="Lato" pitchFamily="34" charset="-120"/>
              </a:rPr>
              <a:t>The </a:t>
            </a:r>
            <a:r>
              <a:rPr lang="en-US" sz="2100" b="1" dirty="0">
                <a:solidFill>
                  <a:srgbClr val="0B2545"/>
                </a:solidFill>
                <a:latin typeface="Lato" pitchFamily="34" charset="0"/>
                <a:ea typeface="Lato" pitchFamily="34" charset="-122"/>
                <a:cs typeface="Lato" pitchFamily="34" charset="-120"/>
              </a:rPr>
              <a:t>Baldrige Excellence Framework</a:t>
            </a:r>
            <a:r>
              <a:rPr lang="en-US" sz="2100" dirty="0">
                <a:solidFill>
                  <a:srgbClr val="0A1A33"/>
                </a:solidFill>
                <a:latin typeface="Lato" pitchFamily="34" charset="0"/>
                <a:ea typeface="Lato" pitchFamily="34" charset="-122"/>
                <a:cs typeface="Lato" pitchFamily="34" charset="-120"/>
              </a:rPr>
              <a:t> provides a practical way to examine whether our leadership, strategy, customer focus, workforce, operations, information, and results are working together. This would </a:t>
            </a:r>
            <a:r>
              <a:rPr lang="en-US" sz="2100" b="1" i="1" dirty="0">
                <a:solidFill>
                  <a:srgbClr val="C8A951"/>
                </a:solidFill>
                <a:latin typeface="Lato" pitchFamily="34" charset="0"/>
                <a:ea typeface="Lato" pitchFamily="34" charset="-122"/>
                <a:cs typeface="Lato" pitchFamily="34" charset="-120"/>
              </a:rPr>
              <a:t>not</a:t>
            </a:r>
            <a:r>
              <a:rPr lang="en-US" sz="2100" dirty="0">
                <a:solidFill>
                  <a:srgbClr val="0A1A33"/>
                </a:solidFill>
                <a:latin typeface="Lato" pitchFamily="34" charset="0"/>
                <a:ea typeface="Lato" pitchFamily="34" charset="-122"/>
                <a:cs typeface="Lato" pitchFamily="34" charset="-120"/>
              </a:rPr>
              <a:t> commit us to an award application or a broad new initiative.</a:t>
            </a:r>
            <a:endParaRPr lang="en-US" sz="2100" dirty="0"/>
          </a:p>
        </p:txBody>
      </p:sp>
      <p:sp>
        <p:nvSpPr>
          <p:cNvPr id="16" name="Text 12"/>
          <p:cNvSpPr txBox="1"/>
          <p:nvPr/>
        </p:nvSpPr>
        <p:spPr>
          <a:xfrm>
            <a:off x="1524305" y="7522029"/>
            <a:ext cx="15240305" cy="705002"/>
          </a:xfrm>
          <a:prstGeom prst="rect">
            <a:avLst/>
          </a:prstGeom>
          <a:noFill/>
          <a:ln/>
        </p:spPr>
        <p:txBody>
          <a:bodyPr wrap="square" lIns="0" tIns="0" rIns="0" bIns="0" rtlCol="0" anchor="ctr"/>
          <a:lstStyle/>
          <a:p>
            <a:pPr marL="0" indent="0" algn="l">
              <a:lnSpc>
                <a:spcPts val="2760"/>
              </a:lnSpc>
              <a:buNone/>
            </a:pPr>
            <a:r>
              <a:rPr lang="en-US" sz="2100" dirty="0">
                <a:solidFill>
                  <a:srgbClr val="0A1A33"/>
                </a:solidFill>
                <a:latin typeface="Lato" pitchFamily="34" charset="0"/>
                <a:ea typeface="Lato" pitchFamily="34" charset="-122"/>
                <a:cs typeface="Lato" pitchFamily="34" charset="-120"/>
              </a:rPr>
              <a:t>My recommendation is to use several Framework questions to examine </a:t>
            </a:r>
            <a:r>
              <a:rPr lang="en-US" sz="2100" b="1" dirty="0">
                <a:solidFill>
                  <a:srgbClr val="0B2545"/>
                </a:solidFill>
                <a:latin typeface="Lato" pitchFamily="34" charset="0"/>
                <a:ea typeface="Lato" pitchFamily="34" charset="-122"/>
                <a:cs typeface="Lato" pitchFamily="34" charset="-120"/>
              </a:rPr>
              <a:t>one current priority</a:t>
            </a:r>
            <a:r>
              <a:rPr lang="en-US" sz="2100" dirty="0">
                <a:solidFill>
                  <a:srgbClr val="0A1A33"/>
                </a:solidFill>
                <a:latin typeface="Lato" pitchFamily="34" charset="0"/>
                <a:ea typeface="Lato" pitchFamily="34" charset="-122"/>
                <a:cs typeface="Lato" pitchFamily="34" charset="-120"/>
              </a:rPr>
              <a:t> and determine whether a focused assessment or 90-day pilot would be valuable.</a:t>
            </a:r>
            <a:endParaRPr lang="en-US" sz="2100" dirty="0"/>
          </a:p>
        </p:txBody>
      </p:sp>
      <p:sp>
        <p:nvSpPr>
          <p:cNvPr id="17" name="Text 13"/>
          <p:cNvSpPr txBox="1"/>
          <p:nvPr/>
        </p:nvSpPr>
        <p:spPr>
          <a:xfrm>
            <a:off x="1524305" y="9363456"/>
            <a:ext cx="15430500" cy="305410"/>
          </a:xfrm>
          <a:prstGeom prst="rect">
            <a:avLst/>
          </a:prstGeom>
          <a:noFill/>
          <a:ln/>
        </p:spPr>
        <p:txBody>
          <a:bodyPr wrap="none" lIns="0" tIns="0" rIns="0" bIns="0" rtlCol="0" anchor="ctr"/>
          <a:lstStyle/>
          <a:p>
            <a:pPr marL="0" indent="0" algn="l">
              <a:buNone/>
            </a:pPr>
            <a:r>
              <a:rPr lang="en-US" sz="2100" i="1" dirty="0">
                <a:solidFill>
                  <a:srgbClr val="FFFFFF"/>
                </a:solidFill>
                <a:latin typeface="Lato" pitchFamily="34" charset="0"/>
                <a:ea typeface="Lato" pitchFamily="34" charset="-122"/>
                <a:cs typeface="Lato" pitchFamily="34" charset="-120"/>
              </a:rPr>
              <a:t>Three sentences. One priority. No commitment. That is why </a:t>
            </a:r>
            <a:r>
              <a:rPr lang="en-US" sz="2100" b="1" i="1" dirty="0">
                <a:solidFill>
                  <a:srgbClr val="C8A951"/>
                </a:solidFill>
                <a:latin typeface="Lato" pitchFamily="34" charset="0"/>
                <a:ea typeface="Lato" pitchFamily="34" charset="-122"/>
                <a:cs typeface="Lato" pitchFamily="34" charset="-120"/>
              </a:rPr>
              <a:t>senior leaders accept the meeting.</a:t>
            </a:r>
            <a:endParaRPr lang="en-US" sz="2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EFE6"/>
        </a:solidFill>
        <a:effectLst/>
      </p:bgPr>
    </p:bg>
    <p:spTree>
      <p:nvGrpSpPr>
        <p:cNvPr id="1" name=""/>
        <p:cNvGrpSpPr/>
        <p:nvPr/>
      </p:nvGrpSpPr>
      <p:grpSpPr>
        <a:xfrm>
          <a:off x="0" y="0"/>
          <a:ext cx="0" cy="0"/>
          <a:chOff x="0" y="0"/>
          <a:chExt cx="0" cy="0"/>
        </a:xfrm>
      </p:grpSpPr>
      <p:pic>
        <p:nvPicPr>
          <p:cNvPr id="2" name="Image 0" descr="gen-dedup-9c4a1b405af9c2f10b78783b0f531e5d.png"/>
          <p:cNvPicPr>
            <a:picLocks noChangeAspect="1"/>
          </p:cNvPicPr>
          <p:nvPr/>
        </p:nvPicPr>
        <p:blipFill>
          <a:blip r:embed="rId3"/>
          <a:srcRect l="-385" r="-385"/>
          <a:stretch/>
        </p:blipFill>
        <p:spPr>
          <a:xfrm>
            <a:off x="1143000" y="857707"/>
            <a:ext cx="761695" cy="28346"/>
          </a:xfrm>
          <a:prstGeom prst="rect">
            <a:avLst/>
          </a:prstGeom>
        </p:spPr>
      </p:pic>
      <p:sp>
        <p:nvSpPr>
          <p:cNvPr id="3" name="Text 0"/>
          <p:cNvSpPr txBox="1"/>
          <p:nvPr/>
        </p:nvSpPr>
        <p:spPr>
          <a:xfrm>
            <a:off x="2095805" y="743407"/>
            <a:ext cx="8572500" cy="210312"/>
          </a:xfrm>
          <a:prstGeom prst="rect">
            <a:avLst/>
          </a:prstGeom>
          <a:noFill/>
          <a:ln/>
        </p:spPr>
        <p:txBody>
          <a:bodyPr wrap="none" lIns="0" tIns="0" rIns="0" bIns="0" rtlCol="0" anchor="ctr"/>
          <a:lstStyle/>
          <a:p>
            <a:pPr marL="0" indent="0" algn="l">
              <a:buNone/>
            </a:pPr>
            <a:r>
              <a:rPr lang="en-US" sz="2100" b="1" kern="0" spc="378" dirty="0">
                <a:solidFill>
                  <a:srgbClr val="0B2545"/>
                </a:solidFill>
                <a:latin typeface="Lato" pitchFamily="34" charset="0"/>
                <a:ea typeface="Lato" pitchFamily="34" charset="-122"/>
                <a:cs typeface="Lato" pitchFamily="34" charset="-120"/>
              </a:rPr>
              <a:t>11 · Field guide</a:t>
            </a:r>
            <a:endParaRPr lang="en-US" sz="2100" dirty="0"/>
          </a:p>
        </p:txBody>
      </p:sp>
      <p:sp>
        <p:nvSpPr>
          <p:cNvPr id="4" name="Text 1"/>
          <p:cNvSpPr txBox="1"/>
          <p:nvPr/>
        </p:nvSpPr>
        <p:spPr>
          <a:xfrm>
            <a:off x="1143000" y="1238098"/>
            <a:ext cx="16002000" cy="743407"/>
          </a:xfrm>
          <a:prstGeom prst="rect">
            <a:avLst/>
          </a:prstGeom>
          <a:noFill/>
          <a:ln/>
        </p:spPr>
        <p:txBody>
          <a:bodyPr wrap="none" lIns="0" tIns="0" rIns="0" bIns="0" rtlCol="0" anchor="ctr"/>
          <a:lstStyle/>
          <a:p>
            <a:pPr marL="0" indent="0" algn="l">
              <a:buNone/>
            </a:pPr>
            <a:r>
              <a:rPr lang="en-US" sz="5700" b="1" kern="0" spc="-114" dirty="0">
                <a:solidFill>
                  <a:srgbClr val="0B2545"/>
                </a:solidFill>
                <a:latin typeface="Lato" pitchFamily="34" charset="0"/>
                <a:ea typeface="Lato" pitchFamily="34" charset="-122"/>
                <a:cs typeface="Lato" pitchFamily="34" charset="-120"/>
              </a:rPr>
              <a:t>Responding to common </a:t>
            </a:r>
            <a:r>
              <a:rPr lang="en-US" sz="5700" b="1" i="1" kern="0" spc="-114" dirty="0">
                <a:solidFill>
                  <a:srgbClr val="C8A951"/>
                </a:solidFill>
                <a:latin typeface="Lato" pitchFamily="34" charset="0"/>
                <a:ea typeface="Lato" pitchFamily="34" charset="-122"/>
                <a:cs typeface="Lato" pitchFamily="34" charset="-120"/>
              </a:rPr>
              <a:t>concerns.</a:t>
            </a:r>
            <a:endParaRPr lang="en-US" sz="5700" dirty="0"/>
          </a:p>
        </p:txBody>
      </p:sp>
      <p:sp>
        <p:nvSpPr>
          <p:cNvPr id="5" name="Text 2"/>
          <p:cNvSpPr txBox="1"/>
          <p:nvPr/>
        </p:nvSpPr>
        <p:spPr>
          <a:xfrm>
            <a:off x="1143000" y="2381098"/>
            <a:ext cx="16002000" cy="314554"/>
          </a:xfrm>
          <a:prstGeom prst="rect">
            <a:avLst/>
          </a:prstGeom>
          <a:noFill/>
          <a:ln/>
        </p:spPr>
        <p:txBody>
          <a:bodyPr wrap="none" lIns="0" tIns="0" rIns="0" bIns="0" rtlCol="0" anchor="ctr"/>
          <a:lstStyle/>
          <a:p>
            <a:pPr marL="0" indent="0" algn="l">
              <a:buNone/>
            </a:pPr>
            <a:r>
              <a:rPr lang="en-US" sz="2100" dirty="0">
                <a:solidFill>
                  <a:srgbClr val="33455E"/>
                </a:solidFill>
                <a:latin typeface="Lato" pitchFamily="34" charset="0"/>
                <a:ea typeface="Lato" pitchFamily="34" charset="-122"/>
                <a:cs typeface="Lato" pitchFamily="34" charset="-120"/>
              </a:rPr>
              <a:t>Expect these six concerns. Rehearse the response so it feels natural in the room.</a:t>
            </a:r>
            <a:endParaRPr lang="en-US" sz="2100" dirty="0"/>
          </a:p>
        </p:txBody>
      </p:sp>
      <p:graphicFrame>
        <p:nvGraphicFramePr>
          <p:cNvPr id="12" name="Table 0"/>
          <p:cNvGraphicFramePr>
            <a:graphicFrameLocks noGrp="1"/>
          </p:cNvGraphicFramePr>
          <p:nvPr>
            <p:extLst>
              <p:ext uri="{D42A27DB-BD31-4B8C-83A1-F6EECF244321}">
                <p14:modId xmlns:p14="http://schemas.microsoft.com/office/powerpoint/2010/main" val="4269297390"/>
              </p:ext>
            </p:extLst>
          </p:nvPr>
        </p:nvGraphicFramePr>
        <p:xfrm>
          <a:off x="1143000" y="3047695"/>
          <a:ext cx="16002000" cy="6337704"/>
        </p:xfrm>
        <a:graphic>
          <a:graphicData uri="http://schemas.openxmlformats.org/drawingml/2006/table">
            <a:tbl>
              <a:tblPr/>
              <a:tblGrid>
                <a:gridCol w="5760720">
                  <a:extLst>
                    <a:ext uri="{9D8B030D-6E8A-4147-A177-3AD203B41FA5}">
                      <a16:colId xmlns:a16="http://schemas.microsoft.com/office/drawing/2014/main" val="20000"/>
                    </a:ext>
                  </a:extLst>
                </a:gridCol>
                <a:gridCol w="10241280">
                  <a:extLst>
                    <a:ext uri="{9D8B030D-6E8A-4147-A177-3AD203B41FA5}">
                      <a16:colId xmlns:a16="http://schemas.microsoft.com/office/drawing/2014/main" val="20001"/>
                    </a:ext>
                  </a:extLst>
                </a:gridCol>
              </a:tblGrid>
              <a:tr h="800100">
                <a:tc>
                  <a:txBody>
                    <a:bodyPr/>
                    <a:lstStyle/>
                    <a:p>
                      <a:pPr marL="0" indent="0" algn="l">
                        <a:buNone/>
                      </a:pPr>
                      <a:r>
                        <a:rPr lang="en-US" sz="2100" b="1" dirty="0">
                          <a:solidFill>
                            <a:srgbClr val="C8A951"/>
                          </a:solidFill>
                          <a:latin typeface="Lato" pitchFamily="34" charset="0"/>
                          <a:ea typeface="Lato" pitchFamily="34" charset="-122"/>
                          <a:cs typeface="Lato" pitchFamily="34" charset="-120"/>
                        </a:rPr>
                        <a:t>CONCERN</a:t>
                      </a:r>
                      <a:endParaRPr lang="en-US" sz="2100" dirty="0">
                        <a:latin typeface="Lato" charset="0"/>
                        <a:ea typeface="Lato" charset="0"/>
                        <a:cs typeface="Lato" charset="0"/>
                      </a:endParaRPr>
                    </a:p>
                  </a:txBody>
                  <a:tcPr marL="228600" marR="228600" marT="171907" marB="171907" anchor="ctr">
                    <a:lnL w="0" cap="flat" cmpd="sng" algn="ctr">
                      <a:solidFill>
                        <a:srgbClr val="C8A951"/>
                      </a:solidFill>
                      <a:prstDash val="solid"/>
                      <a:round/>
                      <a:headEnd type="none" w="med" len="med"/>
                      <a:tailEnd type="none" w="med" len="med"/>
                    </a:lnL>
                    <a:lnR w="9525" cap="flat" cmpd="sng" algn="ctr">
                      <a:solidFill>
                        <a:srgbClr val="C8A951"/>
                      </a:solidFill>
                      <a:prstDash val="solid"/>
                      <a:round/>
                      <a:headEnd type="none" w="med" len="med"/>
                      <a:tailEnd type="none" w="med" len="med"/>
                    </a:lnR>
                    <a:lnT w="0" cap="flat" cmpd="sng" algn="ctr">
                      <a:solidFill>
                        <a:srgbClr val="C8A951"/>
                      </a:solidFill>
                      <a:prstDash val="solid"/>
                      <a:round/>
                      <a:headEnd type="none" w="med" len="med"/>
                      <a:tailEnd type="none" w="med" len="med"/>
                    </a:lnT>
                    <a:lnB w="0" cap="flat" cmpd="sng" algn="ctr">
                      <a:solidFill>
                        <a:srgbClr val="C8A951"/>
                      </a:solidFill>
                      <a:prstDash val="solid"/>
                      <a:round/>
                      <a:headEnd type="none" w="med" len="med"/>
                      <a:tailEnd type="none" w="med" len="med"/>
                    </a:lnB>
                    <a:solidFill>
                      <a:srgbClr val="0B2545"/>
                    </a:solidFill>
                  </a:tcPr>
                </a:tc>
                <a:tc>
                  <a:txBody>
                    <a:bodyPr/>
                    <a:lstStyle/>
                    <a:p>
                      <a:pPr marL="0" indent="0" algn="l">
                        <a:buNone/>
                      </a:pPr>
                      <a:r>
                        <a:rPr lang="en-US" sz="2100" b="1" dirty="0">
                          <a:solidFill>
                            <a:srgbClr val="C8A951"/>
                          </a:solidFill>
                          <a:latin typeface="Lato" pitchFamily="34" charset="0"/>
                          <a:ea typeface="Lato" pitchFamily="34" charset="-122"/>
                          <a:cs typeface="Lato" pitchFamily="34" charset="-120"/>
                        </a:rPr>
                        <a:t>RECOMMENDED RESPONSE</a:t>
                      </a:r>
                      <a:endParaRPr lang="en-US" sz="2100" dirty="0">
                        <a:latin typeface="Lato" charset="0"/>
                        <a:ea typeface="Lato" charset="0"/>
                        <a:cs typeface="Lato" charset="0"/>
                      </a:endParaRPr>
                    </a:p>
                  </a:txBody>
                  <a:tcPr marL="228600" marR="228600" marT="171907" marB="171907" anchor="ctr">
                    <a:lnL w="9525" cap="flat" cmpd="sng" algn="ctr">
                      <a:solidFill>
                        <a:srgbClr val="C8A951"/>
                      </a:solidFill>
                      <a:prstDash val="solid"/>
                      <a:round/>
                      <a:headEnd type="none" w="med" len="med"/>
                      <a:tailEnd type="none" w="med" len="med"/>
                    </a:lnL>
                    <a:lnR w="0" cap="flat" cmpd="sng" algn="ctr">
                      <a:solidFill>
                        <a:srgbClr val="C8A951"/>
                      </a:solidFill>
                      <a:prstDash val="solid"/>
                      <a:round/>
                      <a:headEnd type="none" w="med" len="med"/>
                      <a:tailEnd type="none" w="med" len="med"/>
                    </a:lnR>
                    <a:lnT w="0" cap="flat" cmpd="sng" algn="ctr">
                      <a:solidFill>
                        <a:srgbClr val="C8A951"/>
                      </a:solidFill>
                      <a:prstDash val="solid"/>
                      <a:round/>
                      <a:headEnd type="none" w="med" len="med"/>
                      <a:tailEnd type="none" w="med" len="med"/>
                    </a:lnT>
                    <a:lnB w="0" cap="flat" cmpd="sng" algn="ctr">
                      <a:solidFill>
                        <a:srgbClr val="C8A951"/>
                      </a:solidFill>
                      <a:prstDash val="solid"/>
                      <a:round/>
                      <a:headEnd type="none" w="med" len="med"/>
                      <a:tailEnd type="none" w="med" len="med"/>
                    </a:lnB>
                    <a:solidFill>
                      <a:srgbClr val="0B2545"/>
                    </a:solidFill>
                  </a:tcPr>
                </a:tc>
                <a:extLst>
                  <a:ext uri="{0D108BD9-81ED-4DB2-BD59-A6C34878D82A}">
                    <a16:rowId xmlns:a16="http://schemas.microsoft.com/office/drawing/2014/main" val="10000"/>
                  </a:ext>
                </a:extLst>
              </a:tr>
              <a:tr h="800100">
                <a:tc>
                  <a:txBody>
                    <a:bodyPr/>
                    <a:lstStyle/>
                    <a:p>
                      <a:pPr marL="0" indent="0">
                        <a:buNone/>
                      </a:pPr>
                      <a:r>
                        <a:rPr lang="en-US" sz="1900" b="1" i="1" dirty="0">
                          <a:solidFill>
                            <a:srgbClr val="0B2545"/>
                          </a:solidFill>
                          <a:latin typeface="Lato" pitchFamily="34" charset="0"/>
                          <a:ea typeface="Lato" pitchFamily="34" charset="-122"/>
                          <a:cs typeface="Lato" pitchFamily="34" charset="-120"/>
                        </a:rPr>
                        <a:t>"We do not have time for another initiative."</a:t>
                      </a:r>
                      <a:endParaRPr lang="en-US" sz="1900" dirty="0">
                        <a:latin typeface="Lato" charset="0"/>
                        <a:ea typeface="Lato" charset="0"/>
                        <a:cs typeface="Lato" charset="0"/>
                      </a:endParaRPr>
                    </a:p>
                  </a:txBody>
                  <a:tcPr marL="228600" marR="228600" marT="171907" marB="171907">
                    <a:lnL w="0" cap="flat" cmpd="sng" algn="ctr">
                      <a:solidFill>
                        <a:srgbClr val="C8A951"/>
                      </a:solidFill>
                      <a:prstDash val="solid"/>
                      <a:round/>
                      <a:headEnd type="none" w="med" len="med"/>
                      <a:tailEnd type="none" w="med" len="med"/>
                    </a:lnL>
                    <a:lnR w="9525" cap="flat" cmpd="sng" algn="ctr">
                      <a:solidFill>
                        <a:srgbClr val="E6DEC5"/>
                      </a:solidFill>
                      <a:prstDash val="solid"/>
                      <a:round/>
                      <a:headEnd type="none" w="med" len="med"/>
                      <a:tailEnd type="none" w="med" len="med"/>
                    </a:lnR>
                    <a:lnT w="0" cap="flat" cmpd="sng" algn="ctr">
                      <a:solidFill>
                        <a:srgbClr val="C8A951"/>
                      </a:solidFill>
                      <a:prstDash val="solid"/>
                      <a:round/>
                      <a:headEnd type="none" w="med" len="med"/>
                      <a:tailEnd type="none" w="med" len="med"/>
                    </a:lnT>
                    <a:lnB w="0" cap="flat" cmpd="sng" algn="ctr">
                      <a:solidFill>
                        <a:srgbClr val="C8A951"/>
                      </a:solidFill>
                      <a:prstDash val="solid"/>
                      <a:round/>
                      <a:headEnd type="none" w="med" len="med"/>
                      <a:tailEnd type="none" w="med" len="med"/>
                    </a:lnB>
                    <a:solidFill>
                      <a:srgbClr val="FFFFFF"/>
                    </a:solidFill>
                  </a:tcPr>
                </a:tc>
                <a:tc>
                  <a:txBody>
                    <a:bodyPr/>
                    <a:lstStyle/>
                    <a:p>
                      <a:pPr marL="0" indent="0">
                        <a:buNone/>
                      </a:pPr>
                      <a:r>
                        <a:rPr lang="en-US" sz="1900" dirty="0">
                          <a:solidFill>
                            <a:srgbClr val="33455E"/>
                          </a:solidFill>
                          <a:latin typeface="Lato" pitchFamily="34" charset="0"/>
                          <a:ea typeface="Lato" pitchFamily="34" charset="-122"/>
                          <a:cs typeface="Lato" pitchFamily="34" charset="-120"/>
                        </a:rPr>
                        <a:t>Baldrige should be </a:t>
                      </a:r>
                      <a:r>
                        <a:rPr lang="en-US" sz="1900" i="1" dirty="0">
                          <a:solidFill>
                            <a:srgbClr val="0B2545"/>
                          </a:solidFill>
                          <a:latin typeface="Lato" pitchFamily="34" charset="0"/>
                          <a:ea typeface="Lato" pitchFamily="34" charset="-122"/>
                          <a:cs typeface="Lato" pitchFamily="34" charset="-120"/>
                        </a:rPr>
                        <a:t>integrated into existing planning, operating, and performance review processes.</a:t>
                      </a:r>
                      <a:r>
                        <a:rPr lang="en-US" sz="1900" dirty="0">
                          <a:solidFill>
                            <a:srgbClr val="33455E"/>
                          </a:solidFill>
                          <a:latin typeface="Lato" pitchFamily="34" charset="0"/>
                          <a:ea typeface="Lato" pitchFamily="34" charset="-122"/>
                          <a:cs typeface="Lato" pitchFamily="34" charset="-120"/>
                        </a:rPr>
                        <a:t> Begin with one issue and one short discussion.</a:t>
                      </a:r>
                      <a:endParaRPr lang="en-US" sz="1900" dirty="0"/>
                    </a:p>
                  </a:txBody>
                  <a:tcPr marL="228600" marR="228600" marT="171907" marB="171907">
                    <a:lnL w="9525" cap="flat" cmpd="sng" algn="ctr">
                      <a:solidFill>
                        <a:srgbClr val="E6DEC5"/>
                      </a:solidFill>
                      <a:prstDash val="solid"/>
                      <a:round/>
                      <a:headEnd type="none" w="med" len="med"/>
                      <a:tailEnd type="none" w="med" len="med"/>
                    </a:lnL>
                    <a:lnR w="0" cap="flat" cmpd="sng" algn="ctr">
                      <a:solidFill>
                        <a:srgbClr val="C8A951"/>
                      </a:solidFill>
                      <a:prstDash val="solid"/>
                      <a:round/>
                      <a:headEnd type="none" w="med" len="med"/>
                      <a:tailEnd type="none" w="med" len="med"/>
                    </a:lnR>
                    <a:lnT w="0" cap="flat" cmpd="sng" algn="ctr">
                      <a:solidFill>
                        <a:srgbClr val="C8A951"/>
                      </a:solidFill>
                      <a:prstDash val="solid"/>
                      <a:round/>
                      <a:headEnd type="none" w="med" len="med"/>
                      <a:tailEnd type="none" w="med" len="med"/>
                    </a:lnT>
                    <a:lnB w="0" cap="flat" cmpd="sng" algn="ctr">
                      <a:solidFill>
                        <a:srgbClr val="C8A951"/>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800100">
                <a:tc>
                  <a:txBody>
                    <a:bodyPr/>
                    <a:lstStyle/>
                    <a:p>
                      <a:pPr marL="0" indent="0">
                        <a:buNone/>
                      </a:pPr>
                      <a:r>
                        <a:rPr lang="en-US" sz="1900" b="1" i="1" dirty="0">
                          <a:solidFill>
                            <a:srgbClr val="0B2545"/>
                          </a:solidFill>
                          <a:latin typeface="Lato" pitchFamily="34" charset="0"/>
                          <a:ea typeface="Lato" pitchFamily="34" charset="-122"/>
                          <a:cs typeface="Lato" pitchFamily="34" charset="-120"/>
                        </a:rPr>
                        <a:t>"We already have a strategic plan."</a:t>
                      </a:r>
                      <a:endParaRPr lang="en-US" sz="1900" dirty="0">
                        <a:latin typeface="Lato" charset="0"/>
                        <a:ea typeface="Lato" charset="0"/>
                        <a:cs typeface="Lato" charset="0"/>
                      </a:endParaRPr>
                    </a:p>
                  </a:txBody>
                  <a:tcPr marL="228600" marR="228600" marT="171907" marB="171907">
                    <a:lnL w="0" cap="flat" cmpd="sng" algn="ctr">
                      <a:solidFill>
                        <a:srgbClr val="C8A951"/>
                      </a:solidFill>
                      <a:prstDash val="solid"/>
                      <a:round/>
                      <a:headEnd type="none" w="med" len="med"/>
                      <a:tailEnd type="none" w="med" len="med"/>
                    </a:lnL>
                    <a:lnR w="9525" cap="flat" cmpd="sng" algn="ctr">
                      <a:solidFill>
                        <a:srgbClr val="E6DEC5"/>
                      </a:solidFill>
                      <a:prstDash val="solid"/>
                      <a:round/>
                      <a:headEnd type="none" w="med" len="med"/>
                      <a:tailEnd type="none" w="med" len="med"/>
                    </a:lnR>
                    <a:lnT w="0" cap="flat" cmpd="sng" algn="ctr">
                      <a:solidFill>
                        <a:srgbClr val="C8A951"/>
                      </a:solidFill>
                      <a:prstDash val="solid"/>
                      <a:round/>
                      <a:headEnd type="none" w="med" len="med"/>
                      <a:tailEnd type="none" w="med" len="med"/>
                    </a:lnT>
                    <a:lnB w="0" cap="flat" cmpd="sng" algn="ctr">
                      <a:solidFill>
                        <a:srgbClr val="C8A951"/>
                      </a:solidFill>
                      <a:prstDash val="solid"/>
                      <a:round/>
                      <a:headEnd type="none" w="med" len="med"/>
                      <a:tailEnd type="none" w="med" len="med"/>
                    </a:lnB>
                    <a:solidFill>
                      <a:srgbClr val="F6F3EB"/>
                    </a:solidFill>
                  </a:tcPr>
                </a:tc>
                <a:tc>
                  <a:txBody>
                    <a:bodyPr/>
                    <a:lstStyle/>
                    <a:p>
                      <a:pPr marL="0" indent="0">
                        <a:buNone/>
                      </a:pPr>
                      <a:r>
                        <a:rPr lang="en-US" sz="1900" dirty="0">
                          <a:solidFill>
                            <a:srgbClr val="33455E"/>
                          </a:solidFill>
                          <a:latin typeface="Lato" pitchFamily="34" charset="0"/>
                          <a:ea typeface="Lato" pitchFamily="34" charset="-122"/>
                          <a:cs typeface="Lato" pitchFamily="34" charset="-120"/>
                        </a:rPr>
                        <a:t>Baldrige does not replace the plan. It helps leaders evaluate whether the organization has the </a:t>
                      </a:r>
                      <a:r>
                        <a:rPr lang="en-US" sz="1900" i="1" dirty="0">
                          <a:solidFill>
                            <a:srgbClr val="0B2545"/>
                          </a:solidFill>
                          <a:latin typeface="Lato" pitchFamily="34" charset="0"/>
                          <a:ea typeface="Lato" pitchFamily="34" charset="-122"/>
                          <a:cs typeface="Lato" pitchFamily="34" charset="-120"/>
                        </a:rPr>
                        <a:t>systems and capabilities required to execute it.</a:t>
                      </a:r>
                      <a:endParaRPr lang="en-US" sz="1900" dirty="0"/>
                    </a:p>
                  </a:txBody>
                  <a:tcPr marL="228600" marR="228600" marT="171907" marB="171907">
                    <a:lnL w="9525" cap="flat" cmpd="sng" algn="ctr">
                      <a:solidFill>
                        <a:srgbClr val="E6DEC5"/>
                      </a:solidFill>
                      <a:prstDash val="solid"/>
                      <a:round/>
                      <a:headEnd type="none" w="med" len="med"/>
                      <a:tailEnd type="none" w="med" len="med"/>
                    </a:lnL>
                    <a:lnR w="0" cap="flat" cmpd="sng" algn="ctr">
                      <a:solidFill>
                        <a:srgbClr val="C8A951"/>
                      </a:solidFill>
                      <a:prstDash val="solid"/>
                      <a:round/>
                      <a:headEnd type="none" w="med" len="med"/>
                      <a:tailEnd type="none" w="med" len="med"/>
                    </a:lnR>
                    <a:lnT w="0" cap="flat" cmpd="sng" algn="ctr">
                      <a:solidFill>
                        <a:srgbClr val="C8A951"/>
                      </a:solidFill>
                      <a:prstDash val="solid"/>
                      <a:round/>
                      <a:headEnd type="none" w="med" len="med"/>
                      <a:tailEnd type="none" w="med" len="med"/>
                    </a:lnT>
                    <a:lnB w="0" cap="flat" cmpd="sng" algn="ctr">
                      <a:solidFill>
                        <a:srgbClr val="C8A951"/>
                      </a:solidFill>
                      <a:prstDash val="solid"/>
                      <a:round/>
                      <a:headEnd type="none" w="med" len="med"/>
                      <a:tailEnd type="none" w="med" len="med"/>
                    </a:lnB>
                    <a:solidFill>
                      <a:srgbClr val="F6F3EB"/>
                    </a:solidFill>
                  </a:tcPr>
                </a:tc>
                <a:extLst>
                  <a:ext uri="{0D108BD9-81ED-4DB2-BD59-A6C34878D82A}">
                    <a16:rowId xmlns:a16="http://schemas.microsoft.com/office/drawing/2014/main" val="10002"/>
                  </a:ext>
                </a:extLst>
              </a:tr>
              <a:tr h="800100">
                <a:tc>
                  <a:txBody>
                    <a:bodyPr/>
                    <a:lstStyle/>
                    <a:p>
                      <a:pPr marL="0" indent="0">
                        <a:buNone/>
                      </a:pPr>
                      <a:r>
                        <a:rPr lang="en-US" sz="1900" b="1" i="1" dirty="0">
                          <a:solidFill>
                            <a:srgbClr val="0B2545"/>
                          </a:solidFill>
                          <a:latin typeface="Lato" pitchFamily="34" charset="0"/>
                          <a:ea typeface="Lato" pitchFamily="34" charset="-122"/>
                          <a:cs typeface="Lato" pitchFamily="34" charset="-120"/>
                        </a:rPr>
                        <a:t>"The Framework looks too complex."</a:t>
                      </a:r>
                      <a:endParaRPr lang="en-US" sz="1900" dirty="0">
                        <a:latin typeface="Lato" charset="0"/>
                        <a:ea typeface="Lato" charset="0"/>
                        <a:cs typeface="Lato" charset="0"/>
                      </a:endParaRPr>
                    </a:p>
                  </a:txBody>
                  <a:tcPr marL="228600" marR="228600" marT="171907" marB="171907">
                    <a:lnL w="0" cap="flat" cmpd="sng" algn="ctr">
                      <a:solidFill>
                        <a:srgbClr val="C8A951"/>
                      </a:solidFill>
                      <a:prstDash val="solid"/>
                      <a:round/>
                      <a:headEnd type="none" w="med" len="med"/>
                      <a:tailEnd type="none" w="med" len="med"/>
                    </a:lnL>
                    <a:lnR w="9525" cap="flat" cmpd="sng" algn="ctr">
                      <a:solidFill>
                        <a:srgbClr val="E6DEC5"/>
                      </a:solidFill>
                      <a:prstDash val="solid"/>
                      <a:round/>
                      <a:headEnd type="none" w="med" len="med"/>
                      <a:tailEnd type="none" w="med" len="med"/>
                    </a:lnR>
                    <a:lnT w="0" cap="flat" cmpd="sng" algn="ctr">
                      <a:solidFill>
                        <a:srgbClr val="C8A951"/>
                      </a:solidFill>
                      <a:prstDash val="solid"/>
                      <a:round/>
                      <a:headEnd type="none" w="med" len="med"/>
                      <a:tailEnd type="none" w="med" len="med"/>
                    </a:lnT>
                    <a:lnB w="0" cap="flat" cmpd="sng" algn="ctr">
                      <a:solidFill>
                        <a:srgbClr val="C8A951"/>
                      </a:solidFill>
                      <a:prstDash val="solid"/>
                      <a:round/>
                      <a:headEnd type="none" w="med" len="med"/>
                      <a:tailEnd type="none" w="med" len="med"/>
                    </a:lnB>
                    <a:solidFill>
                      <a:srgbClr val="FFFFFF"/>
                    </a:solidFill>
                  </a:tcPr>
                </a:tc>
                <a:tc>
                  <a:txBody>
                    <a:bodyPr/>
                    <a:lstStyle/>
                    <a:p>
                      <a:pPr marL="0" indent="0">
                        <a:buNone/>
                      </a:pPr>
                      <a:r>
                        <a:rPr lang="en-US" sz="1900" dirty="0">
                          <a:solidFill>
                            <a:srgbClr val="33455E"/>
                          </a:solidFill>
                          <a:latin typeface="Lato" pitchFamily="34" charset="0"/>
                          <a:ea typeface="Lato" pitchFamily="34" charset="-122"/>
                          <a:cs typeface="Lato" pitchFamily="34" charset="-120"/>
                        </a:rPr>
                        <a:t>The 2026 </a:t>
                      </a:r>
                      <a:r>
                        <a:rPr lang="en-US" sz="1900" i="1" dirty="0">
                          <a:solidFill>
                            <a:srgbClr val="0B2545"/>
                          </a:solidFill>
                          <a:latin typeface="Lato" pitchFamily="34" charset="0"/>
                          <a:ea typeface="Lato" pitchFamily="34" charset="-122"/>
                          <a:cs typeface="Lato" pitchFamily="34" charset="-120"/>
                        </a:rPr>
                        <a:t>Maturity Pathways</a:t>
                      </a:r>
                      <a:r>
                        <a:rPr lang="en-US" sz="1900" dirty="0">
                          <a:solidFill>
                            <a:srgbClr val="33455E"/>
                          </a:solidFill>
                          <a:latin typeface="Lato" pitchFamily="34" charset="0"/>
                          <a:ea typeface="Lato" pitchFamily="34" charset="-122"/>
                          <a:cs typeface="Lato" pitchFamily="34" charset="-120"/>
                        </a:rPr>
                        <a:t> allow organizations to begin at the Establishing, Developing, or Maturing level — whichever fits today.</a:t>
                      </a:r>
                      <a:endParaRPr lang="en-US" sz="1900" dirty="0"/>
                    </a:p>
                  </a:txBody>
                  <a:tcPr marL="228600" marR="228600" marT="171907" marB="171907">
                    <a:lnL w="9525" cap="flat" cmpd="sng" algn="ctr">
                      <a:solidFill>
                        <a:srgbClr val="E6DEC5"/>
                      </a:solidFill>
                      <a:prstDash val="solid"/>
                      <a:round/>
                      <a:headEnd type="none" w="med" len="med"/>
                      <a:tailEnd type="none" w="med" len="med"/>
                    </a:lnL>
                    <a:lnR w="0" cap="flat" cmpd="sng" algn="ctr">
                      <a:solidFill>
                        <a:srgbClr val="C8A951"/>
                      </a:solidFill>
                      <a:prstDash val="solid"/>
                      <a:round/>
                      <a:headEnd type="none" w="med" len="med"/>
                      <a:tailEnd type="none" w="med" len="med"/>
                    </a:lnR>
                    <a:lnT w="0" cap="flat" cmpd="sng" algn="ctr">
                      <a:solidFill>
                        <a:srgbClr val="C8A951"/>
                      </a:solidFill>
                      <a:prstDash val="solid"/>
                      <a:round/>
                      <a:headEnd type="none" w="med" len="med"/>
                      <a:tailEnd type="none" w="med" len="med"/>
                    </a:lnT>
                    <a:lnB w="0" cap="flat" cmpd="sng" algn="ctr">
                      <a:solidFill>
                        <a:srgbClr val="C8A951"/>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800100">
                <a:tc>
                  <a:txBody>
                    <a:bodyPr/>
                    <a:lstStyle/>
                    <a:p>
                      <a:pPr marL="0" indent="0">
                        <a:buNone/>
                      </a:pPr>
                      <a:r>
                        <a:rPr lang="en-US" sz="1900" b="1" i="1" dirty="0">
                          <a:solidFill>
                            <a:srgbClr val="0B2545"/>
                          </a:solidFill>
                          <a:latin typeface="Lato" pitchFamily="34" charset="0"/>
                          <a:ea typeface="Lato" pitchFamily="34" charset="-122"/>
                          <a:cs typeface="Lato" pitchFamily="34" charset="-120"/>
                        </a:rPr>
                        <a:t>"We are not interested in applying for an award."</a:t>
                      </a:r>
                      <a:endParaRPr lang="en-US" sz="1900" dirty="0">
                        <a:latin typeface="Lato" charset="0"/>
                        <a:ea typeface="Lato" charset="0"/>
                        <a:cs typeface="Lato" charset="0"/>
                      </a:endParaRPr>
                    </a:p>
                  </a:txBody>
                  <a:tcPr marL="228600" marR="228600" marT="171907" marB="171907">
                    <a:lnL w="0" cap="flat" cmpd="sng" algn="ctr">
                      <a:solidFill>
                        <a:srgbClr val="C8A951"/>
                      </a:solidFill>
                      <a:prstDash val="solid"/>
                      <a:round/>
                      <a:headEnd type="none" w="med" len="med"/>
                      <a:tailEnd type="none" w="med" len="med"/>
                    </a:lnL>
                    <a:lnR w="9525" cap="flat" cmpd="sng" algn="ctr">
                      <a:solidFill>
                        <a:srgbClr val="E6DEC5"/>
                      </a:solidFill>
                      <a:prstDash val="solid"/>
                      <a:round/>
                      <a:headEnd type="none" w="med" len="med"/>
                      <a:tailEnd type="none" w="med" len="med"/>
                    </a:lnR>
                    <a:lnT w="0" cap="flat" cmpd="sng" algn="ctr">
                      <a:solidFill>
                        <a:srgbClr val="C8A951"/>
                      </a:solidFill>
                      <a:prstDash val="solid"/>
                      <a:round/>
                      <a:headEnd type="none" w="med" len="med"/>
                      <a:tailEnd type="none" w="med" len="med"/>
                    </a:lnT>
                    <a:lnB w="0" cap="flat" cmpd="sng" algn="ctr">
                      <a:solidFill>
                        <a:srgbClr val="C8A951"/>
                      </a:solidFill>
                      <a:prstDash val="solid"/>
                      <a:round/>
                      <a:headEnd type="none" w="med" len="med"/>
                      <a:tailEnd type="none" w="med" len="med"/>
                    </a:lnB>
                    <a:solidFill>
                      <a:srgbClr val="F6F3EB"/>
                    </a:solidFill>
                  </a:tcPr>
                </a:tc>
                <a:tc>
                  <a:txBody>
                    <a:bodyPr/>
                    <a:lstStyle/>
                    <a:p>
                      <a:pPr marL="0" indent="0">
                        <a:buNone/>
                      </a:pPr>
                      <a:r>
                        <a:rPr lang="en-US" sz="1900" dirty="0">
                          <a:solidFill>
                            <a:srgbClr val="33455E"/>
                          </a:solidFill>
                          <a:latin typeface="Lato" pitchFamily="34" charset="0"/>
                          <a:ea typeface="Lato" pitchFamily="34" charset="-122"/>
                          <a:cs typeface="Lato" pitchFamily="34" charset="-120"/>
                        </a:rPr>
                        <a:t>Baldrige is America’s Quality and Excellence Framework and organizations can use the Framework </a:t>
                      </a:r>
                      <a:r>
                        <a:rPr lang="en-US" sz="1900" i="1" dirty="0">
                          <a:solidFill>
                            <a:srgbClr val="0B2545"/>
                          </a:solidFill>
                          <a:latin typeface="Lato" pitchFamily="34" charset="0"/>
                          <a:ea typeface="Lato" pitchFamily="34" charset="-122"/>
                          <a:cs typeface="Lato" pitchFamily="34" charset="-120"/>
                        </a:rPr>
                        <a:t>entirely for learning and improvement.</a:t>
                      </a:r>
                      <a:r>
                        <a:rPr lang="en-US" sz="1900" dirty="0">
                          <a:solidFill>
                            <a:srgbClr val="33455E"/>
                          </a:solidFill>
                          <a:latin typeface="Lato" pitchFamily="34" charset="0"/>
                          <a:ea typeface="Lato" pitchFamily="34" charset="-122"/>
                          <a:cs typeface="Lato" pitchFamily="34" charset="-120"/>
                        </a:rPr>
                        <a:t> Award participation is optional.</a:t>
                      </a:r>
                      <a:endParaRPr lang="en-US" sz="1900" dirty="0"/>
                    </a:p>
                  </a:txBody>
                  <a:tcPr marL="228600" marR="228600" marT="171907" marB="171907">
                    <a:lnL w="9525" cap="flat" cmpd="sng" algn="ctr">
                      <a:solidFill>
                        <a:srgbClr val="E6DEC5"/>
                      </a:solidFill>
                      <a:prstDash val="solid"/>
                      <a:round/>
                      <a:headEnd type="none" w="med" len="med"/>
                      <a:tailEnd type="none" w="med" len="med"/>
                    </a:lnL>
                    <a:lnR w="0" cap="flat" cmpd="sng" algn="ctr">
                      <a:solidFill>
                        <a:srgbClr val="C8A951"/>
                      </a:solidFill>
                      <a:prstDash val="solid"/>
                      <a:round/>
                      <a:headEnd type="none" w="med" len="med"/>
                      <a:tailEnd type="none" w="med" len="med"/>
                    </a:lnR>
                    <a:lnT w="0" cap="flat" cmpd="sng" algn="ctr">
                      <a:solidFill>
                        <a:srgbClr val="C8A951"/>
                      </a:solidFill>
                      <a:prstDash val="solid"/>
                      <a:round/>
                      <a:headEnd type="none" w="med" len="med"/>
                      <a:tailEnd type="none" w="med" len="med"/>
                    </a:lnT>
                    <a:lnB w="0" cap="flat" cmpd="sng" algn="ctr">
                      <a:solidFill>
                        <a:srgbClr val="C8A951"/>
                      </a:solidFill>
                      <a:prstDash val="solid"/>
                      <a:round/>
                      <a:headEnd type="none" w="med" len="med"/>
                      <a:tailEnd type="none" w="med" len="med"/>
                    </a:lnB>
                    <a:solidFill>
                      <a:srgbClr val="F6F3EB"/>
                    </a:solidFill>
                  </a:tcPr>
                </a:tc>
                <a:extLst>
                  <a:ext uri="{0D108BD9-81ED-4DB2-BD59-A6C34878D82A}">
                    <a16:rowId xmlns:a16="http://schemas.microsoft.com/office/drawing/2014/main" val="10004"/>
                  </a:ext>
                </a:extLst>
              </a:tr>
              <a:tr h="800100">
                <a:tc>
                  <a:txBody>
                    <a:bodyPr/>
                    <a:lstStyle/>
                    <a:p>
                      <a:pPr marL="0" indent="0">
                        <a:buNone/>
                      </a:pPr>
                      <a:r>
                        <a:rPr lang="en-US" sz="1900" b="1" i="1" dirty="0">
                          <a:solidFill>
                            <a:srgbClr val="0B2545"/>
                          </a:solidFill>
                          <a:latin typeface="Lato" pitchFamily="34" charset="0"/>
                          <a:ea typeface="Lato" pitchFamily="34" charset="-122"/>
                          <a:cs typeface="Lato" pitchFamily="34" charset="-120"/>
                        </a:rPr>
                        <a:t>"An assessment will only tell us what we already know."</a:t>
                      </a:r>
                      <a:endParaRPr lang="en-US" sz="1900" dirty="0">
                        <a:latin typeface="Lato" charset="0"/>
                        <a:ea typeface="Lato" charset="0"/>
                        <a:cs typeface="Lato" charset="0"/>
                      </a:endParaRPr>
                    </a:p>
                  </a:txBody>
                  <a:tcPr marL="228600" marR="228600" marT="171907" marB="171907">
                    <a:lnL w="0" cap="flat" cmpd="sng" algn="ctr">
                      <a:solidFill>
                        <a:srgbClr val="C8A951"/>
                      </a:solidFill>
                      <a:prstDash val="solid"/>
                      <a:round/>
                      <a:headEnd type="none" w="med" len="med"/>
                      <a:tailEnd type="none" w="med" len="med"/>
                    </a:lnL>
                    <a:lnR w="9525" cap="flat" cmpd="sng" algn="ctr">
                      <a:solidFill>
                        <a:srgbClr val="E6DEC5"/>
                      </a:solidFill>
                      <a:prstDash val="solid"/>
                      <a:round/>
                      <a:headEnd type="none" w="med" len="med"/>
                      <a:tailEnd type="none" w="med" len="med"/>
                    </a:lnR>
                    <a:lnT w="0" cap="flat" cmpd="sng" algn="ctr">
                      <a:solidFill>
                        <a:srgbClr val="C8A951"/>
                      </a:solidFill>
                      <a:prstDash val="solid"/>
                      <a:round/>
                      <a:headEnd type="none" w="med" len="med"/>
                      <a:tailEnd type="none" w="med" len="med"/>
                    </a:lnT>
                    <a:lnB w="0" cap="flat" cmpd="sng" algn="ctr">
                      <a:solidFill>
                        <a:srgbClr val="C8A951"/>
                      </a:solidFill>
                      <a:prstDash val="solid"/>
                      <a:round/>
                      <a:headEnd type="none" w="med" len="med"/>
                      <a:tailEnd type="none" w="med" len="med"/>
                    </a:lnB>
                    <a:solidFill>
                      <a:srgbClr val="FFFFFF"/>
                    </a:solidFill>
                  </a:tcPr>
                </a:tc>
                <a:tc>
                  <a:txBody>
                    <a:bodyPr/>
                    <a:lstStyle/>
                    <a:p>
                      <a:pPr marL="0" indent="0">
                        <a:buNone/>
                      </a:pPr>
                      <a:r>
                        <a:rPr lang="en-US" sz="1900" dirty="0">
                          <a:solidFill>
                            <a:srgbClr val="33455E"/>
                          </a:solidFill>
                          <a:latin typeface="Lato" pitchFamily="34" charset="0"/>
                          <a:ea typeface="Lato" pitchFamily="34" charset="-122"/>
                          <a:cs typeface="Lato" pitchFamily="34" charset="-120"/>
                        </a:rPr>
                        <a:t>A structured assessment tests whether leaders </a:t>
                      </a:r>
                      <a:r>
                        <a:rPr lang="en-US" sz="1900" i="1" dirty="0">
                          <a:solidFill>
                            <a:srgbClr val="0B2545"/>
                          </a:solidFill>
                          <a:latin typeface="Lato" pitchFamily="34" charset="0"/>
                          <a:ea typeface="Lato" pitchFamily="34" charset="-122"/>
                          <a:cs typeface="Lato" pitchFamily="34" charset="-120"/>
                        </a:rPr>
                        <a:t>share the same understanding</a:t>
                      </a:r>
                      <a:r>
                        <a:rPr lang="en-US" sz="1900" dirty="0">
                          <a:solidFill>
                            <a:srgbClr val="33455E"/>
                          </a:solidFill>
                          <a:latin typeface="Lato" pitchFamily="34" charset="0"/>
                          <a:ea typeface="Lato" pitchFamily="34" charset="-122"/>
                          <a:cs typeface="Lato" pitchFamily="34" charset="-120"/>
                        </a:rPr>
                        <a:t> and whether conclusions are supported by evidence and results.</a:t>
                      </a:r>
                      <a:endParaRPr lang="en-US" sz="1900" dirty="0"/>
                    </a:p>
                  </a:txBody>
                  <a:tcPr marL="228600" marR="228600" marT="171907" marB="171907">
                    <a:lnL w="9525" cap="flat" cmpd="sng" algn="ctr">
                      <a:solidFill>
                        <a:srgbClr val="E6DEC5"/>
                      </a:solidFill>
                      <a:prstDash val="solid"/>
                      <a:round/>
                      <a:headEnd type="none" w="med" len="med"/>
                      <a:tailEnd type="none" w="med" len="med"/>
                    </a:lnL>
                    <a:lnR w="0" cap="flat" cmpd="sng" algn="ctr">
                      <a:solidFill>
                        <a:srgbClr val="C8A951"/>
                      </a:solidFill>
                      <a:prstDash val="solid"/>
                      <a:round/>
                      <a:headEnd type="none" w="med" len="med"/>
                      <a:tailEnd type="none" w="med" len="med"/>
                    </a:lnR>
                    <a:lnT w="0" cap="flat" cmpd="sng" algn="ctr">
                      <a:solidFill>
                        <a:srgbClr val="C8A951"/>
                      </a:solidFill>
                      <a:prstDash val="solid"/>
                      <a:round/>
                      <a:headEnd type="none" w="med" len="med"/>
                      <a:tailEnd type="none" w="med" len="med"/>
                    </a:lnT>
                    <a:lnB w="0" cap="flat" cmpd="sng" algn="ctr">
                      <a:solidFill>
                        <a:srgbClr val="C8A951"/>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800100">
                <a:tc>
                  <a:txBody>
                    <a:bodyPr/>
                    <a:lstStyle/>
                    <a:p>
                      <a:pPr marL="0" indent="0">
                        <a:buNone/>
                      </a:pPr>
                      <a:r>
                        <a:rPr lang="en-US" sz="1900" b="1" i="1" dirty="0">
                          <a:solidFill>
                            <a:srgbClr val="0B2545"/>
                          </a:solidFill>
                          <a:latin typeface="Lato" pitchFamily="34" charset="0"/>
                          <a:ea typeface="Lato" pitchFamily="34" charset="-122"/>
                          <a:cs typeface="Lato" pitchFamily="34" charset="-120"/>
                        </a:rPr>
                        <a:t>"This may create more improvement projects."</a:t>
                      </a:r>
                      <a:endParaRPr lang="en-US" sz="1900" dirty="0">
                        <a:latin typeface="Lato" charset="0"/>
                        <a:ea typeface="Lato" charset="0"/>
                        <a:cs typeface="Lato" charset="0"/>
                      </a:endParaRPr>
                    </a:p>
                  </a:txBody>
                  <a:tcPr marL="228600" marR="228600" marT="171907" marB="171907">
                    <a:lnL w="0" cap="flat" cmpd="sng" algn="ctr">
                      <a:solidFill>
                        <a:srgbClr val="C8A951"/>
                      </a:solidFill>
                      <a:prstDash val="solid"/>
                      <a:round/>
                      <a:headEnd type="none" w="med" len="med"/>
                      <a:tailEnd type="none" w="med" len="med"/>
                    </a:lnL>
                    <a:lnR w="9525" cap="flat" cmpd="sng" algn="ctr">
                      <a:solidFill>
                        <a:srgbClr val="E6DEC5"/>
                      </a:solidFill>
                      <a:prstDash val="solid"/>
                      <a:round/>
                      <a:headEnd type="none" w="med" len="med"/>
                      <a:tailEnd type="none" w="med" len="med"/>
                    </a:lnR>
                    <a:lnT w="0" cap="flat" cmpd="sng" algn="ctr">
                      <a:solidFill>
                        <a:srgbClr val="C8A951"/>
                      </a:solidFill>
                      <a:prstDash val="solid"/>
                      <a:round/>
                      <a:headEnd type="none" w="med" len="med"/>
                      <a:tailEnd type="none" w="med" len="med"/>
                    </a:lnT>
                    <a:lnB w="0" cap="flat" cmpd="sng" algn="ctr">
                      <a:solidFill>
                        <a:srgbClr val="C8A951"/>
                      </a:solidFill>
                      <a:prstDash val="solid"/>
                      <a:round/>
                      <a:headEnd type="none" w="med" len="med"/>
                      <a:tailEnd type="none" w="med" len="med"/>
                    </a:lnB>
                    <a:solidFill>
                      <a:srgbClr val="F6F3EB"/>
                    </a:solidFill>
                  </a:tcPr>
                </a:tc>
                <a:tc>
                  <a:txBody>
                    <a:bodyPr/>
                    <a:lstStyle/>
                    <a:p>
                      <a:pPr marL="0" indent="0">
                        <a:buNone/>
                      </a:pPr>
                      <a:r>
                        <a:rPr lang="en-US" sz="1900" dirty="0">
                          <a:solidFill>
                            <a:srgbClr val="33455E"/>
                          </a:solidFill>
                          <a:latin typeface="Lato" pitchFamily="34" charset="0"/>
                          <a:ea typeface="Lato" pitchFamily="34" charset="-122"/>
                          <a:cs typeface="Lato" pitchFamily="34" charset="-120"/>
                        </a:rPr>
                        <a:t>The purpose is to </a:t>
                      </a:r>
                      <a:r>
                        <a:rPr lang="en-US" sz="1900" i="1" dirty="0">
                          <a:solidFill>
                            <a:srgbClr val="0B2545"/>
                          </a:solidFill>
                          <a:latin typeface="Lato" pitchFamily="34" charset="0"/>
                          <a:ea typeface="Lato" pitchFamily="34" charset="-122"/>
                          <a:cs typeface="Lato" pitchFamily="34" charset="-120"/>
                        </a:rPr>
                        <a:t>prioritize</a:t>
                      </a:r>
                      <a:r>
                        <a:rPr lang="en-US" sz="1900" dirty="0">
                          <a:solidFill>
                            <a:srgbClr val="33455E"/>
                          </a:solidFill>
                          <a:latin typeface="Lato" pitchFamily="34" charset="0"/>
                          <a:ea typeface="Lato" pitchFamily="34" charset="-122"/>
                          <a:cs typeface="Lato" pitchFamily="34" charset="-120"/>
                        </a:rPr>
                        <a:t>. A strong assessment should help the organization stop, combine, or redirect activities that do not support its most important goals.</a:t>
                      </a:r>
                      <a:endParaRPr lang="en-US" sz="1900" dirty="0"/>
                    </a:p>
                  </a:txBody>
                  <a:tcPr marL="228600" marR="228600" marT="171907" marB="171907">
                    <a:lnL w="9525" cap="flat" cmpd="sng" algn="ctr">
                      <a:solidFill>
                        <a:srgbClr val="E6DEC5"/>
                      </a:solidFill>
                      <a:prstDash val="solid"/>
                      <a:round/>
                      <a:headEnd type="none" w="med" len="med"/>
                      <a:tailEnd type="none" w="med" len="med"/>
                    </a:lnL>
                    <a:lnR w="0" cap="flat" cmpd="sng" algn="ctr">
                      <a:solidFill>
                        <a:srgbClr val="C8A951"/>
                      </a:solidFill>
                      <a:prstDash val="solid"/>
                      <a:round/>
                      <a:headEnd type="none" w="med" len="med"/>
                      <a:tailEnd type="none" w="med" len="med"/>
                    </a:lnR>
                    <a:lnT w="0" cap="flat" cmpd="sng" algn="ctr">
                      <a:solidFill>
                        <a:srgbClr val="C8A951"/>
                      </a:solidFill>
                      <a:prstDash val="solid"/>
                      <a:round/>
                      <a:headEnd type="none" w="med" len="med"/>
                      <a:tailEnd type="none" w="med" len="med"/>
                    </a:lnT>
                    <a:lnB w="0" cap="flat" cmpd="sng" algn="ctr">
                      <a:solidFill>
                        <a:srgbClr val="C8A951"/>
                      </a:solidFill>
                      <a:prstDash val="solid"/>
                      <a:round/>
                      <a:headEnd type="none" w="med" len="med"/>
                      <a:tailEnd type="none" w="med" len="med"/>
                    </a:lnB>
                    <a:solidFill>
                      <a:srgbClr val="F6F3EB"/>
                    </a:solidFill>
                  </a:tcPr>
                </a:tc>
                <a:extLst>
                  <a:ext uri="{0D108BD9-81ED-4DB2-BD59-A6C34878D82A}">
                    <a16:rowId xmlns:a16="http://schemas.microsoft.com/office/drawing/2014/main" val="10006"/>
                  </a:ext>
                </a:extLst>
              </a:tr>
            </a:tbl>
          </a:graphicData>
        </a:graphic>
      </p:graphicFrame>
      <p:sp>
        <p:nvSpPr>
          <p:cNvPr id="7" name="Text 3"/>
          <p:cNvSpPr txBox="1"/>
          <p:nvPr/>
        </p:nvSpPr>
        <p:spPr>
          <a:xfrm>
            <a:off x="1143000" y="9858146"/>
            <a:ext cx="16002000" cy="162763"/>
          </a:xfrm>
          <a:prstGeom prst="rect">
            <a:avLst/>
          </a:prstGeom>
          <a:noFill/>
          <a:ln/>
        </p:spPr>
        <p:txBody>
          <a:bodyPr wrap="none" lIns="0" tIns="0" rIns="0" bIns="0" rtlCol="0" anchor="ctr"/>
          <a:lstStyle/>
          <a:p>
            <a:pPr marL="0" indent="0" algn="l">
              <a:buNone/>
            </a:pPr>
            <a:r>
              <a:rPr lang="en-US" sz="1200" dirty="0">
                <a:solidFill>
                  <a:srgbClr val="6B7A90"/>
                </a:solidFill>
                <a:latin typeface="Lato" pitchFamily="34" charset="0"/>
                <a:ea typeface="Lato" pitchFamily="34" charset="-122"/>
                <a:cs typeface="Lato" pitchFamily="34" charset="-120"/>
              </a:rPr>
              <a:t>Source: Baldrige Foundation · Practitioner field guidance for senior leader engagement</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pic>
        <p:nvPicPr>
          <p:cNvPr id="2" name="Image 0" descr="gen-dedup-9c4a1b405af9c2f10b78783b0f531e5d.png"/>
          <p:cNvPicPr>
            <a:picLocks noChangeAspect="1"/>
          </p:cNvPicPr>
          <p:nvPr/>
        </p:nvPicPr>
        <p:blipFill>
          <a:blip r:embed="rId3"/>
          <a:srcRect l="-385" r="-385"/>
          <a:stretch/>
        </p:blipFill>
        <p:spPr>
          <a:xfrm>
            <a:off x="1143000" y="857707"/>
            <a:ext cx="761695" cy="28346"/>
          </a:xfrm>
          <a:prstGeom prst="rect">
            <a:avLst/>
          </a:prstGeom>
        </p:spPr>
      </p:pic>
      <p:sp>
        <p:nvSpPr>
          <p:cNvPr id="3" name="Shape 0"/>
          <p:cNvSpPr/>
          <p:nvPr/>
        </p:nvSpPr>
        <p:spPr>
          <a:xfrm>
            <a:off x="1143000" y="3429000"/>
            <a:ext cx="5201107" cy="2857500"/>
          </a:xfrm>
          <a:prstGeom prst="rect">
            <a:avLst/>
          </a:prstGeom>
          <a:solidFill>
            <a:srgbClr val="F6F3EB"/>
          </a:solidFill>
          <a:ln/>
        </p:spPr>
        <p:txBody>
          <a:bodyPr/>
          <a:lstStyle/>
          <a:p>
            <a:endParaRPr lang="en-US"/>
          </a:p>
        </p:txBody>
      </p:sp>
      <p:sp>
        <p:nvSpPr>
          <p:cNvPr id="4" name="Shape 1"/>
          <p:cNvSpPr/>
          <p:nvPr/>
        </p:nvSpPr>
        <p:spPr>
          <a:xfrm>
            <a:off x="1143000" y="3429000"/>
            <a:ext cx="57607" cy="2857500"/>
          </a:xfrm>
          <a:prstGeom prst="rect">
            <a:avLst/>
          </a:prstGeom>
          <a:solidFill>
            <a:srgbClr val="C8A951"/>
          </a:solidFill>
          <a:ln w="12700">
            <a:solidFill>
              <a:srgbClr val="C8A951">
                <a:alpha val="0"/>
              </a:srgbClr>
            </a:solidFill>
            <a:prstDash val="solid"/>
          </a:ln>
        </p:spPr>
        <p:txBody>
          <a:bodyPr/>
          <a:lstStyle/>
          <a:p>
            <a:endParaRPr lang="en-US"/>
          </a:p>
        </p:txBody>
      </p:sp>
      <p:sp>
        <p:nvSpPr>
          <p:cNvPr id="5" name="Shape 2"/>
          <p:cNvSpPr/>
          <p:nvPr/>
        </p:nvSpPr>
        <p:spPr>
          <a:xfrm>
            <a:off x="6572707" y="3429000"/>
            <a:ext cx="5201107" cy="2857500"/>
          </a:xfrm>
          <a:prstGeom prst="rect">
            <a:avLst/>
          </a:prstGeom>
          <a:solidFill>
            <a:srgbClr val="F6F3EB"/>
          </a:solidFill>
          <a:ln/>
        </p:spPr>
        <p:txBody>
          <a:bodyPr/>
          <a:lstStyle/>
          <a:p>
            <a:endParaRPr lang="en-US"/>
          </a:p>
        </p:txBody>
      </p:sp>
      <p:sp>
        <p:nvSpPr>
          <p:cNvPr id="6" name="Shape 3"/>
          <p:cNvSpPr/>
          <p:nvPr/>
        </p:nvSpPr>
        <p:spPr>
          <a:xfrm>
            <a:off x="6572707" y="3429000"/>
            <a:ext cx="57607" cy="2857500"/>
          </a:xfrm>
          <a:prstGeom prst="rect">
            <a:avLst/>
          </a:prstGeom>
          <a:solidFill>
            <a:srgbClr val="C8A951"/>
          </a:solidFill>
          <a:ln w="12700">
            <a:solidFill>
              <a:srgbClr val="C8A951">
                <a:alpha val="0"/>
              </a:srgbClr>
            </a:solidFill>
            <a:prstDash val="solid"/>
          </a:ln>
        </p:spPr>
        <p:txBody>
          <a:bodyPr/>
          <a:lstStyle/>
          <a:p>
            <a:endParaRPr lang="en-US"/>
          </a:p>
        </p:txBody>
      </p:sp>
      <p:sp>
        <p:nvSpPr>
          <p:cNvPr id="7" name="Shape 4"/>
          <p:cNvSpPr/>
          <p:nvPr/>
        </p:nvSpPr>
        <p:spPr>
          <a:xfrm>
            <a:off x="12001500" y="3429000"/>
            <a:ext cx="5143500" cy="2857500"/>
          </a:xfrm>
          <a:prstGeom prst="rect">
            <a:avLst/>
          </a:prstGeom>
          <a:solidFill>
            <a:srgbClr val="0B2545"/>
          </a:solidFill>
          <a:ln w="12700">
            <a:solidFill>
              <a:srgbClr val="FFFFFF">
                <a:alpha val="0"/>
              </a:srgbClr>
            </a:solidFill>
            <a:prstDash val="solid"/>
          </a:ln>
        </p:spPr>
        <p:txBody>
          <a:bodyPr/>
          <a:lstStyle/>
          <a:p>
            <a:endParaRPr lang="en-US"/>
          </a:p>
        </p:txBody>
      </p:sp>
      <p:pic>
        <p:nvPicPr>
          <p:cNvPr id="8" name="Image 1" descr="gen-dedup-c78910a1c1733a944f4b1d8aab806d2a.png"/>
          <p:cNvPicPr>
            <a:picLocks noChangeAspect="1"/>
          </p:cNvPicPr>
          <p:nvPr/>
        </p:nvPicPr>
        <p:blipFill>
          <a:blip r:embed="rId4"/>
          <a:srcRect t="-400" b="-400"/>
          <a:stretch/>
        </p:blipFill>
        <p:spPr>
          <a:xfrm>
            <a:off x="12001500" y="3429000"/>
            <a:ext cx="5143500" cy="38405"/>
          </a:xfrm>
          <a:prstGeom prst="rect">
            <a:avLst/>
          </a:prstGeom>
        </p:spPr>
      </p:pic>
      <p:sp>
        <p:nvSpPr>
          <p:cNvPr id="9" name="Shape 5"/>
          <p:cNvSpPr/>
          <p:nvPr/>
        </p:nvSpPr>
        <p:spPr>
          <a:xfrm>
            <a:off x="1143000" y="6572707"/>
            <a:ext cx="5201107" cy="2857500"/>
          </a:xfrm>
          <a:prstGeom prst="rect">
            <a:avLst/>
          </a:prstGeom>
          <a:solidFill>
            <a:srgbClr val="F6F3EB"/>
          </a:solidFill>
          <a:ln/>
        </p:spPr>
        <p:txBody>
          <a:bodyPr/>
          <a:lstStyle/>
          <a:p>
            <a:endParaRPr lang="en-US"/>
          </a:p>
        </p:txBody>
      </p:sp>
      <p:sp>
        <p:nvSpPr>
          <p:cNvPr id="10" name="Shape 6"/>
          <p:cNvSpPr/>
          <p:nvPr/>
        </p:nvSpPr>
        <p:spPr>
          <a:xfrm>
            <a:off x="1143000" y="6572707"/>
            <a:ext cx="57607" cy="2857500"/>
          </a:xfrm>
          <a:prstGeom prst="rect">
            <a:avLst/>
          </a:prstGeom>
          <a:solidFill>
            <a:srgbClr val="C8A951"/>
          </a:solidFill>
          <a:ln w="12700">
            <a:solidFill>
              <a:srgbClr val="C8A951">
                <a:alpha val="0"/>
              </a:srgbClr>
            </a:solidFill>
            <a:prstDash val="solid"/>
          </a:ln>
        </p:spPr>
        <p:txBody>
          <a:bodyPr/>
          <a:lstStyle/>
          <a:p>
            <a:endParaRPr lang="en-US"/>
          </a:p>
        </p:txBody>
      </p:sp>
      <p:sp>
        <p:nvSpPr>
          <p:cNvPr id="11" name="Shape 7"/>
          <p:cNvSpPr/>
          <p:nvPr/>
        </p:nvSpPr>
        <p:spPr>
          <a:xfrm>
            <a:off x="6572707" y="6572707"/>
            <a:ext cx="5201107" cy="2857500"/>
          </a:xfrm>
          <a:prstGeom prst="rect">
            <a:avLst/>
          </a:prstGeom>
          <a:solidFill>
            <a:srgbClr val="F6F3EB"/>
          </a:solidFill>
          <a:ln/>
        </p:spPr>
        <p:txBody>
          <a:bodyPr/>
          <a:lstStyle/>
          <a:p>
            <a:endParaRPr lang="en-US"/>
          </a:p>
        </p:txBody>
      </p:sp>
      <p:sp>
        <p:nvSpPr>
          <p:cNvPr id="12" name="Shape 8"/>
          <p:cNvSpPr/>
          <p:nvPr/>
        </p:nvSpPr>
        <p:spPr>
          <a:xfrm>
            <a:off x="6572707" y="6572707"/>
            <a:ext cx="57607" cy="2857500"/>
          </a:xfrm>
          <a:prstGeom prst="rect">
            <a:avLst/>
          </a:prstGeom>
          <a:solidFill>
            <a:srgbClr val="C8A951"/>
          </a:solidFill>
          <a:ln w="12700">
            <a:solidFill>
              <a:srgbClr val="C8A951">
                <a:alpha val="0"/>
              </a:srgbClr>
            </a:solidFill>
            <a:prstDash val="solid"/>
          </a:ln>
        </p:spPr>
        <p:txBody>
          <a:bodyPr/>
          <a:lstStyle/>
          <a:p>
            <a:endParaRPr lang="en-US"/>
          </a:p>
        </p:txBody>
      </p:sp>
      <p:sp>
        <p:nvSpPr>
          <p:cNvPr id="13" name="Shape 9"/>
          <p:cNvSpPr/>
          <p:nvPr/>
        </p:nvSpPr>
        <p:spPr>
          <a:xfrm>
            <a:off x="12001500" y="6572707"/>
            <a:ext cx="5201107" cy="2857500"/>
          </a:xfrm>
          <a:prstGeom prst="rect">
            <a:avLst/>
          </a:prstGeom>
          <a:solidFill>
            <a:srgbClr val="F6F3EB"/>
          </a:solidFill>
          <a:ln/>
        </p:spPr>
        <p:txBody>
          <a:bodyPr/>
          <a:lstStyle/>
          <a:p>
            <a:endParaRPr lang="en-US"/>
          </a:p>
        </p:txBody>
      </p:sp>
      <p:sp>
        <p:nvSpPr>
          <p:cNvPr id="14" name="Shape 10"/>
          <p:cNvSpPr/>
          <p:nvPr/>
        </p:nvSpPr>
        <p:spPr>
          <a:xfrm>
            <a:off x="12001500" y="6572707"/>
            <a:ext cx="57607" cy="2857500"/>
          </a:xfrm>
          <a:prstGeom prst="rect">
            <a:avLst/>
          </a:prstGeom>
          <a:solidFill>
            <a:srgbClr val="C8A951"/>
          </a:solidFill>
          <a:ln w="12700">
            <a:solidFill>
              <a:srgbClr val="C8A951">
                <a:alpha val="0"/>
              </a:srgbClr>
            </a:solidFill>
            <a:prstDash val="solid"/>
          </a:ln>
        </p:spPr>
        <p:txBody>
          <a:bodyPr/>
          <a:lstStyle/>
          <a:p>
            <a:endParaRPr lang="en-US"/>
          </a:p>
        </p:txBody>
      </p:sp>
      <p:sp>
        <p:nvSpPr>
          <p:cNvPr id="15" name="Text 11"/>
          <p:cNvSpPr txBox="1"/>
          <p:nvPr/>
        </p:nvSpPr>
        <p:spPr>
          <a:xfrm>
            <a:off x="2095805" y="743407"/>
            <a:ext cx="8572500" cy="210312"/>
          </a:xfrm>
          <a:prstGeom prst="rect">
            <a:avLst/>
          </a:prstGeom>
          <a:noFill/>
          <a:ln/>
        </p:spPr>
        <p:txBody>
          <a:bodyPr wrap="none" lIns="0" tIns="0" rIns="0" bIns="0" rtlCol="0" anchor="ctr"/>
          <a:lstStyle/>
          <a:p>
            <a:pPr marL="0" indent="0" algn="l">
              <a:buNone/>
            </a:pPr>
            <a:r>
              <a:rPr lang="en-US" sz="2100" b="1" kern="0" spc="378" dirty="0">
                <a:solidFill>
                  <a:srgbClr val="0B2545"/>
                </a:solidFill>
                <a:latin typeface="Lato" pitchFamily="34" charset="0"/>
                <a:ea typeface="Lato" pitchFamily="34" charset="-122"/>
                <a:cs typeface="Lato" pitchFamily="34" charset="-120"/>
              </a:rPr>
              <a:t>12 · Practical resources</a:t>
            </a:r>
            <a:endParaRPr lang="en-US" sz="2100" dirty="0"/>
          </a:p>
        </p:txBody>
      </p:sp>
      <p:sp>
        <p:nvSpPr>
          <p:cNvPr id="16" name="Text 12"/>
          <p:cNvSpPr txBox="1"/>
          <p:nvPr/>
        </p:nvSpPr>
        <p:spPr>
          <a:xfrm>
            <a:off x="1143000" y="1238098"/>
            <a:ext cx="18288000" cy="781812"/>
          </a:xfrm>
          <a:prstGeom prst="rect">
            <a:avLst/>
          </a:prstGeom>
          <a:noFill/>
          <a:ln/>
        </p:spPr>
        <p:txBody>
          <a:bodyPr wrap="none" lIns="0" tIns="0" rIns="0" bIns="0" rtlCol="0" anchor="ctr"/>
          <a:lstStyle/>
          <a:p>
            <a:pPr marL="0" indent="0" algn="l">
              <a:buNone/>
            </a:pPr>
            <a:r>
              <a:rPr lang="en-US" sz="6000" b="1" kern="0" spc="-120" dirty="0">
                <a:solidFill>
                  <a:srgbClr val="0B2545"/>
                </a:solidFill>
                <a:latin typeface="Lato" pitchFamily="34" charset="0"/>
                <a:ea typeface="Lato" pitchFamily="34" charset="-122"/>
                <a:cs typeface="Lato" pitchFamily="34" charset="-120"/>
              </a:rPr>
              <a:t>Six ways to build senior leader </a:t>
            </a:r>
            <a:r>
              <a:rPr lang="en-US" sz="6000" b="1" i="1" kern="0" spc="-120" dirty="0">
                <a:solidFill>
                  <a:srgbClr val="C8A951"/>
                </a:solidFill>
                <a:latin typeface="Lato" pitchFamily="34" charset="0"/>
                <a:ea typeface="Lato" pitchFamily="34" charset="-122"/>
                <a:cs typeface="Lato" pitchFamily="34" charset="-120"/>
              </a:rPr>
              <a:t>understanding.</a:t>
            </a:r>
            <a:endParaRPr lang="en-US" sz="6000" dirty="0"/>
          </a:p>
        </p:txBody>
      </p:sp>
      <p:sp>
        <p:nvSpPr>
          <p:cNvPr id="17" name="Text 13"/>
          <p:cNvSpPr txBox="1"/>
          <p:nvPr/>
        </p:nvSpPr>
        <p:spPr>
          <a:xfrm>
            <a:off x="1143000" y="2619756"/>
            <a:ext cx="16002000" cy="314554"/>
          </a:xfrm>
          <a:prstGeom prst="rect">
            <a:avLst/>
          </a:prstGeom>
          <a:noFill/>
          <a:ln/>
        </p:spPr>
        <p:txBody>
          <a:bodyPr wrap="none" lIns="0" tIns="0" rIns="0" bIns="0" rtlCol="0" anchor="ctr"/>
          <a:lstStyle/>
          <a:p>
            <a:pPr marL="0" indent="0" algn="l">
              <a:buNone/>
            </a:pPr>
            <a:r>
              <a:rPr lang="en-US" sz="2100" dirty="0">
                <a:solidFill>
                  <a:srgbClr val="33455E"/>
                </a:solidFill>
                <a:latin typeface="Lato" pitchFamily="34" charset="0"/>
                <a:ea typeface="Lato" pitchFamily="34" charset="-122"/>
                <a:cs typeface="Lato" pitchFamily="34" charset="-120"/>
              </a:rPr>
              <a:t>Match each option to where the leadership team is today. Some benefit from tools; others from peers; others from immersion.</a:t>
            </a:r>
            <a:endParaRPr lang="en-US" sz="2100" dirty="0"/>
          </a:p>
        </p:txBody>
      </p:sp>
      <p:sp>
        <p:nvSpPr>
          <p:cNvPr id="18" name="Text 14"/>
          <p:cNvSpPr txBox="1"/>
          <p:nvPr/>
        </p:nvSpPr>
        <p:spPr>
          <a:xfrm>
            <a:off x="1429207" y="3638398"/>
            <a:ext cx="571500" cy="342900"/>
          </a:xfrm>
          <a:prstGeom prst="rect">
            <a:avLst/>
          </a:prstGeom>
          <a:noFill/>
          <a:ln/>
        </p:spPr>
        <p:txBody>
          <a:bodyPr wrap="none" lIns="0" tIns="0" rIns="0" bIns="0" rtlCol="0" anchor="ctr"/>
          <a:lstStyle/>
          <a:p>
            <a:pPr marL="0" indent="0" algn="l">
              <a:buNone/>
            </a:pPr>
            <a:r>
              <a:rPr lang="en-US" sz="2700" b="1" dirty="0">
                <a:solidFill>
                  <a:srgbClr val="C8A951"/>
                </a:solidFill>
                <a:latin typeface="Lato" pitchFamily="34" charset="0"/>
                <a:ea typeface="Lato" pitchFamily="34" charset="-122"/>
                <a:cs typeface="Lato" pitchFamily="34" charset="-120"/>
              </a:rPr>
              <a:t>01</a:t>
            </a:r>
            <a:endParaRPr lang="en-US" sz="2700" dirty="0"/>
          </a:p>
        </p:txBody>
      </p:sp>
      <p:sp>
        <p:nvSpPr>
          <p:cNvPr id="19" name="Text 15"/>
          <p:cNvSpPr txBox="1"/>
          <p:nvPr/>
        </p:nvSpPr>
        <p:spPr>
          <a:xfrm>
            <a:off x="2095805" y="3733495"/>
            <a:ext cx="3905402" cy="162763"/>
          </a:xfrm>
          <a:prstGeom prst="rect">
            <a:avLst/>
          </a:prstGeom>
          <a:noFill/>
          <a:ln/>
        </p:spPr>
        <p:txBody>
          <a:bodyPr wrap="none" lIns="0" tIns="0" rIns="0" bIns="0" rtlCol="0" anchor="ctr"/>
          <a:lstStyle/>
          <a:p>
            <a:pPr marL="0" indent="0" algn="l">
              <a:buNone/>
            </a:pPr>
            <a:r>
              <a:rPr lang="en-US" sz="2100" b="1" kern="0" spc="231" dirty="0">
                <a:solidFill>
                  <a:srgbClr val="C8A951"/>
                </a:solidFill>
                <a:latin typeface="Lato" pitchFamily="34" charset="0"/>
                <a:ea typeface="Lato" pitchFamily="34" charset="-122"/>
                <a:cs typeface="Lato" pitchFamily="34" charset="-120"/>
              </a:rPr>
              <a:t>Focused self-assessment</a:t>
            </a:r>
            <a:endParaRPr lang="en-US" sz="2100" dirty="0"/>
          </a:p>
        </p:txBody>
      </p:sp>
      <p:sp>
        <p:nvSpPr>
          <p:cNvPr id="20" name="Text 16"/>
          <p:cNvSpPr txBox="1"/>
          <p:nvPr/>
        </p:nvSpPr>
        <p:spPr>
          <a:xfrm>
            <a:off x="2095805" y="4115519"/>
            <a:ext cx="4139489" cy="324612"/>
          </a:xfrm>
          <a:prstGeom prst="rect">
            <a:avLst/>
          </a:prstGeom>
          <a:noFill/>
          <a:ln/>
        </p:spPr>
        <p:txBody>
          <a:bodyPr wrap="none" lIns="0" tIns="0" rIns="0" bIns="0" rtlCol="0" anchor="ctr"/>
          <a:lstStyle/>
          <a:p>
            <a:pPr marL="0" indent="0" algn="l">
              <a:buNone/>
            </a:pPr>
            <a:r>
              <a:rPr lang="en-US" sz="1900" b="1" kern="0" spc="-21" dirty="0">
                <a:solidFill>
                  <a:srgbClr val="0B2545"/>
                </a:solidFill>
                <a:latin typeface="Lato" pitchFamily="34" charset="0"/>
                <a:ea typeface="Lato" pitchFamily="34" charset="-122"/>
                <a:cs typeface="Lato" pitchFamily="34" charset="-120"/>
              </a:rPr>
              <a:t>National Assessment Center</a:t>
            </a:r>
            <a:endParaRPr lang="en-US" sz="1900" dirty="0"/>
          </a:p>
        </p:txBody>
      </p:sp>
      <p:sp>
        <p:nvSpPr>
          <p:cNvPr id="21" name="Text 17"/>
          <p:cNvSpPr txBox="1"/>
          <p:nvPr/>
        </p:nvSpPr>
        <p:spPr>
          <a:xfrm>
            <a:off x="2095805" y="4724705"/>
            <a:ext cx="3905402" cy="771754"/>
          </a:xfrm>
          <a:prstGeom prst="rect">
            <a:avLst/>
          </a:prstGeom>
          <a:noFill/>
          <a:ln/>
        </p:spPr>
        <p:txBody>
          <a:bodyPr wrap="square" lIns="0" tIns="0" rIns="0" bIns="0" rtlCol="0" anchor="ctr"/>
          <a:lstStyle/>
          <a:p>
            <a:pPr marL="0" indent="0" algn="l">
              <a:lnSpc>
                <a:spcPts val="2025"/>
              </a:lnSpc>
              <a:buNone/>
            </a:pPr>
            <a:r>
              <a:rPr lang="en-US" sz="1900" dirty="0">
                <a:solidFill>
                  <a:srgbClr val="33455E"/>
                </a:solidFill>
                <a:latin typeface="Lato" pitchFamily="34" charset="0"/>
                <a:ea typeface="Lato" pitchFamily="34" charset="-122"/>
                <a:cs typeface="Lato" pitchFamily="34" charset="-120"/>
              </a:rPr>
              <a:t>Digital self-assessments, guidance, reporting, and actionable insights leaders can complete without a formal engagement.</a:t>
            </a:r>
            <a:endParaRPr lang="en-US" sz="1900" dirty="0"/>
          </a:p>
        </p:txBody>
      </p:sp>
      <p:sp>
        <p:nvSpPr>
          <p:cNvPr id="22" name="Text 18"/>
          <p:cNvSpPr txBox="1"/>
          <p:nvPr/>
        </p:nvSpPr>
        <p:spPr>
          <a:xfrm>
            <a:off x="2095805" y="5905195"/>
            <a:ext cx="3905402" cy="162763"/>
          </a:xfrm>
          <a:prstGeom prst="rect">
            <a:avLst/>
          </a:prstGeom>
          <a:noFill/>
          <a:ln/>
        </p:spPr>
        <p:txBody>
          <a:bodyPr wrap="none" lIns="0" tIns="0" rIns="0" bIns="0" rtlCol="0" anchor="ctr"/>
          <a:lstStyle/>
          <a:p>
            <a:pPr marL="0" indent="0" algn="l">
              <a:buNone/>
            </a:pPr>
            <a:r>
              <a:rPr lang="en-US" sz="1350" b="1" kern="0" spc="189" dirty="0">
                <a:solidFill>
                  <a:srgbClr val="C8A951"/>
                </a:solidFill>
                <a:latin typeface="Lato" pitchFamily="34" charset="0"/>
                <a:ea typeface="Lato" pitchFamily="34" charset="-122"/>
                <a:cs typeface="Lato" pitchFamily="34" charset="-120"/>
                <a:hlinkClick r:id="rId5"/>
              </a:rPr>
              <a:t>nationalassessmentcenter.org</a:t>
            </a:r>
            <a:endParaRPr lang="en-US" sz="1350" dirty="0"/>
          </a:p>
        </p:txBody>
      </p:sp>
      <p:sp>
        <p:nvSpPr>
          <p:cNvPr id="23" name="Text 19"/>
          <p:cNvSpPr txBox="1"/>
          <p:nvPr/>
        </p:nvSpPr>
        <p:spPr>
          <a:xfrm>
            <a:off x="6858000" y="3638398"/>
            <a:ext cx="571500" cy="342900"/>
          </a:xfrm>
          <a:prstGeom prst="rect">
            <a:avLst/>
          </a:prstGeom>
          <a:noFill/>
          <a:ln/>
        </p:spPr>
        <p:txBody>
          <a:bodyPr wrap="none" lIns="0" tIns="0" rIns="0" bIns="0" rtlCol="0" anchor="ctr"/>
          <a:lstStyle/>
          <a:p>
            <a:pPr marL="0" indent="0" algn="l">
              <a:buNone/>
            </a:pPr>
            <a:r>
              <a:rPr lang="en-US" sz="2700" b="1" dirty="0">
                <a:solidFill>
                  <a:srgbClr val="C8A951"/>
                </a:solidFill>
                <a:latin typeface="Lato" pitchFamily="34" charset="0"/>
                <a:ea typeface="Lato" pitchFamily="34" charset="-122"/>
                <a:cs typeface="Lato" pitchFamily="34" charset="-120"/>
              </a:rPr>
              <a:t>02</a:t>
            </a:r>
            <a:endParaRPr lang="en-US" sz="2700" dirty="0"/>
          </a:p>
        </p:txBody>
      </p:sp>
      <p:sp>
        <p:nvSpPr>
          <p:cNvPr id="24" name="Text 20"/>
          <p:cNvSpPr txBox="1"/>
          <p:nvPr/>
        </p:nvSpPr>
        <p:spPr>
          <a:xfrm>
            <a:off x="7524598" y="3733495"/>
            <a:ext cx="3905402" cy="162763"/>
          </a:xfrm>
          <a:prstGeom prst="rect">
            <a:avLst/>
          </a:prstGeom>
          <a:noFill/>
          <a:ln/>
        </p:spPr>
        <p:txBody>
          <a:bodyPr wrap="none" lIns="0" tIns="0" rIns="0" bIns="0" rtlCol="0" anchor="ctr"/>
          <a:lstStyle/>
          <a:p>
            <a:pPr marL="0" indent="0" algn="l">
              <a:buNone/>
            </a:pPr>
            <a:r>
              <a:rPr lang="en-US" sz="2100" b="1" kern="0" spc="231" dirty="0">
                <a:solidFill>
                  <a:srgbClr val="C8A951"/>
                </a:solidFill>
                <a:latin typeface="Lato" pitchFamily="34" charset="0"/>
                <a:ea typeface="Lato" pitchFamily="34" charset="-122"/>
                <a:cs typeface="Lato" pitchFamily="34" charset="-120"/>
              </a:rPr>
              <a:t>Peer-to-peer learning</a:t>
            </a:r>
            <a:endParaRPr lang="en-US" sz="2100" dirty="0"/>
          </a:p>
        </p:txBody>
      </p:sp>
      <p:sp>
        <p:nvSpPr>
          <p:cNvPr id="25" name="Text 21"/>
          <p:cNvSpPr txBox="1"/>
          <p:nvPr/>
        </p:nvSpPr>
        <p:spPr>
          <a:xfrm>
            <a:off x="7524598" y="4143146"/>
            <a:ext cx="3905402" cy="324612"/>
          </a:xfrm>
          <a:prstGeom prst="rect">
            <a:avLst/>
          </a:prstGeom>
          <a:noFill/>
          <a:ln/>
        </p:spPr>
        <p:txBody>
          <a:bodyPr wrap="none" lIns="0" tIns="0" rIns="0" bIns="0" rtlCol="0" anchor="ctr"/>
          <a:lstStyle/>
          <a:p>
            <a:pPr marL="0" indent="0" algn="l">
              <a:buNone/>
            </a:pPr>
            <a:r>
              <a:rPr lang="en-US" sz="1900" b="1" kern="0" spc="-21" dirty="0">
                <a:solidFill>
                  <a:srgbClr val="0B2545"/>
                </a:solidFill>
                <a:latin typeface="Lato" pitchFamily="34" charset="0"/>
                <a:ea typeface="Lato" pitchFamily="34" charset="-122"/>
                <a:cs typeface="Lato" pitchFamily="34" charset="-120"/>
              </a:rPr>
              <a:t>Baldrige Award recipients</a:t>
            </a:r>
            <a:endParaRPr lang="en-US" sz="1900" dirty="0"/>
          </a:p>
        </p:txBody>
      </p:sp>
      <p:sp>
        <p:nvSpPr>
          <p:cNvPr id="26" name="Text 22"/>
          <p:cNvSpPr txBox="1"/>
          <p:nvPr/>
        </p:nvSpPr>
        <p:spPr>
          <a:xfrm>
            <a:off x="7524598" y="4724705"/>
            <a:ext cx="3905402" cy="771754"/>
          </a:xfrm>
          <a:prstGeom prst="rect">
            <a:avLst/>
          </a:prstGeom>
          <a:noFill/>
          <a:ln/>
        </p:spPr>
        <p:txBody>
          <a:bodyPr wrap="square" lIns="0" tIns="0" rIns="0" bIns="0" rtlCol="0" anchor="ctr"/>
          <a:lstStyle/>
          <a:p>
            <a:pPr marL="0" indent="0" algn="l">
              <a:lnSpc>
                <a:spcPts val="2025"/>
              </a:lnSpc>
              <a:buNone/>
            </a:pPr>
            <a:r>
              <a:rPr lang="en-US" sz="1900" dirty="0">
                <a:solidFill>
                  <a:srgbClr val="33455E"/>
                </a:solidFill>
                <a:latin typeface="Lato" pitchFamily="34" charset="0"/>
                <a:ea typeface="Lato" pitchFamily="34" charset="-122"/>
                <a:cs typeface="Lato" pitchFamily="34" charset="-120"/>
              </a:rPr>
              <a:t>Connect the leadership team with executives from role-model organizations to hear how they used the Framework in practice.</a:t>
            </a:r>
            <a:endParaRPr lang="en-US" sz="1900" dirty="0"/>
          </a:p>
        </p:txBody>
      </p:sp>
      <p:sp>
        <p:nvSpPr>
          <p:cNvPr id="27" name="Text 23"/>
          <p:cNvSpPr txBox="1"/>
          <p:nvPr/>
        </p:nvSpPr>
        <p:spPr>
          <a:xfrm>
            <a:off x="7524598" y="5905195"/>
            <a:ext cx="3905402" cy="162763"/>
          </a:xfrm>
          <a:prstGeom prst="rect">
            <a:avLst/>
          </a:prstGeom>
          <a:noFill/>
          <a:ln/>
        </p:spPr>
        <p:txBody>
          <a:bodyPr wrap="none" lIns="0" tIns="0" rIns="0" bIns="0" rtlCol="0" anchor="ctr"/>
          <a:lstStyle/>
          <a:p>
            <a:r>
              <a:rPr lang="en-US" sz="1350" b="1" kern="0" spc="189" dirty="0">
                <a:solidFill>
                  <a:srgbClr val="C8A951"/>
                </a:solidFill>
                <a:latin typeface="Lato" pitchFamily="34" charset="0"/>
                <a:ea typeface="Lato" pitchFamily="34" charset="-122"/>
                <a:cs typeface="Lato" pitchFamily="34" charset="-120"/>
                <a:hlinkClick r:id="rId6"/>
              </a:rPr>
              <a:t>nist.gov/</a:t>
            </a:r>
            <a:r>
              <a:rPr lang="en-US" sz="1350" b="1" kern="0" spc="189" dirty="0" err="1">
                <a:solidFill>
                  <a:srgbClr val="C8A951"/>
                </a:solidFill>
                <a:latin typeface="Lato" pitchFamily="34" charset="0"/>
                <a:ea typeface="Lato" pitchFamily="34" charset="-122"/>
                <a:cs typeface="Lato" pitchFamily="34" charset="-120"/>
                <a:hlinkClick r:id="rId6"/>
              </a:rPr>
              <a:t>baldrige</a:t>
            </a:r>
            <a:r>
              <a:rPr lang="en-US" sz="1350" b="1" kern="0" spc="189" dirty="0">
                <a:solidFill>
                  <a:srgbClr val="C8A951"/>
                </a:solidFill>
                <a:latin typeface="Lato" pitchFamily="34" charset="0"/>
                <a:ea typeface="Lato" pitchFamily="34" charset="-122"/>
                <a:cs typeface="Lato" pitchFamily="34" charset="-120"/>
                <a:hlinkClick r:id="rId6"/>
              </a:rPr>
              <a:t>/award-recipients</a:t>
            </a:r>
            <a:endParaRPr lang="en-US" sz="1350" dirty="0"/>
          </a:p>
        </p:txBody>
      </p:sp>
      <p:sp>
        <p:nvSpPr>
          <p:cNvPr id="28" name="Text 24"/>
          <p:cNvSpPr txBox="1"/>
          <p:nvPr/>
        </p:nvSpPr>
        <p:spPr>
          <a:xfrm>
            <a:off x="12287707" y="3638398"/>
            <a:ext cx="571500" cy="342900"/>
          </a:xfrm>
          <a:prstGeom prst="rect">
            <a:avLst/>
          </a:prstGeom>
          <a:noFill/>
          <a:ln/>
        </p:spPr>
        <p:txBody>
          <a:bodyPr wrap="none" lIns="0" tIns="0" rIns="0" bIns="0" rtlCol="0" anchor="ctr"/>
          <a:lstStyle/>
          <a:p>
            <a:pPr marL="0" indent="0" algn="l">
              <a:buNone/>
            </a:pPr>
            <a:r>
              <a:rPr lang="en-US" sz="2700" b="1" dirty="0">
                <a:solidFill>
                  <a:srgbClr val="C8A951"/>
                </a:solidFill>
                <a:latin typeface="Lato" pitchFamily="34" charset="0"/>
                <a:ea typeface="Lato" pitchFamily="34" charset="-122"/>
                <a:cs typeface="Lato" pitchFamily="34" charset="-120"/>
              </a:rPr>
              <a:t>03</a:t>
            </a:r>
            <a:endParaRPr lang="en-US" sz="2700" dirty="0"/>
          </a:p>
        </p:txBody>
      </p:sp>
      <p:sp>
        <p:nvSpPr>
          <p:cNvPr id="29" name="Text 25"/>
          <p:cNvSpPr txBox="1"/>
          <p:nvPr/>
        </p:nvSpPr>
        <p:spPr>
          <a:xfrm>
            <a:off x="12954305" y="3733495"/>
            <a:ext cx="3905402" cy="162763"/>
          </a:xfrm>
          <a:prstGeom prst="rect">
            <a:avLst/>
          </a:prstGeom>
          <a:noFill/>
          <a:ln/>
        </p:spPr>
        <p:txBody>
          <a:bodyPr wrap="none" lIns="0" tIns="0" rIns="0" bIns="0" rtlCol="0" anchor="ctr"/>
          <a:lstStyle/>
          <a:p>
            <a:pPr marL="0" indent="0" algn="l">
              <a:buNone/>
            </a:pPr>
            <a:r>
              <a:rPr lang="en-US" sz="2100" b="1" kern="0" spc="231" dirty="0">
                <a:solidFill>
                  <a:srgbClr val="C8A951"/>
                </a:solidFill>
                <a:latin typeface="Lato" pitchFamily="34" charset="0"/>
                <a:ea typeface="Lato" pitchFamily="34" charset="-122"/>
                <a:cs typeface="Lato" pitchFamily="34" charset="-120"/>
              </a:rPr>
              <a:t>Signature immersion</a:t>
            </a:r>
            <a:endParaRPr lang="en-US" sz="2100" dirty="0"/>
          </a:p>
        </p:txBody>
      </p:sp>
      <p:sp>
        <p:nvSpPr>
          <p:cNvPr id="30" name="Text 26"/>
          <p:cNvSpPr txBox="1"/>
          <p:nvPr/>
        </p:nvSpPr>
        <p:spPr>
          <a:xfrm>
            <a:off x="12954305" y="4000500"/>
            <a:ext cx="3905402" cy="648310"/>
          </a:xfrm>
          <a:prstGeom prst="rect">
            <a:avLst/>
          </a:prstGeom>
          <a:noFill/>
          <a:ln/>
        </p:spPr>
        <p:txBody>
          <a:bodyPr wrap="square" lIns="0" tIns="0" rIns="0" bIns="0" rtlCol="0" anchor="ctr"/>
          <a:lstStyle/>
          <a:p>
            <a:pPr marL="0" indent="0" algn="l">
              <a:lnSpc>
                <a:spcPct val="120000"/>
              </a:lnSpc>
              <a:buNone/>
            </a:pPr>
            <a:r>
              <a:rPr lang="en-US" sz="1900" b="1" kern="0" spc="-21" dirty="0">
                <a:solidFill>
                  <a:srgbClr val="FFFFFF"/>
                </a:solidFill>
                <a:latin typeface="Lato" pitchFamily="34" charset="0"/>
                <a:ea typeface="Lato" pitchFamily="34" charset="-122"/>
                <a:cs typeface="Lato" pitchFamily="34" charset="-120"/>
              </a:rPr>
              <a:t>Quest for Excellence® Conference</a:t>
            </a:r>
            <a:endParaRPr lang="en-US" sz="1900" dirty="0"/>
          </a:p>
        </p:txBody>
      </p:sp>
      <p:sp>
        <p:nvSpPr>
          <p:cNvPr id="31" name="Text 27"/>
          <p:cNvSpPr txBox="1"/>
          <p:nvPr/>
        </p:nvSpPr>
        <p:spPr>
          <a:xfrm>
            <a:off x="12954305" y="4724705"/>
            <a:ext cx="3905402" cy="771754"/>
          </a:xfrm>
          <a:prstGeom prst="rect">
            <a:avLst/>
          </a:prstGeom>
          <a:noFill/>
          <a:ln/>
        </p:spPr>
        <p:txBody>
          <a:bodyPr wrap="square" lIns="0" tIns="0" rIns="0" bIns="0" rtlCol="0" anchor="ctr"/>
          <a:lstStyle/>
          <a:p>
            <a:pPr marL="0" indent="0" algn="l">
              <a:lnSpc>
                <a:spcPts val="2025"/>
              </a:lnSpc>
              <a:buNone/>
            </a:pPr>
            <a:r>
              <a:rPr lang="en-US" sz="1900" dirty="0">
                <a:solidFill>
                  <a:srgbClr val="CFD8E6"/>
                </a:solidFill>
                <a:latin typeface="Lato" pitchFamily="34" charset="0"/>
                <a:ea typeface="Lato" pitchFamily="34" charset="-122"/>
                <a:cs typeface="Lato" pitchFamily="34" charset="-120"/>
              </a:rPr>
              <a:t>Learn directly from Baldrige Award recipients and other high-performing organizations at the field's flagship event.</a:t>
            </a:r>
            <a:endParaRPr lang="en-US" sz="1900" dirty="0"/>
          </a:p>
        </p:txBody>
      </p:sp>
      <p:sp>
        <p:nvSpPr>
          <p:cNvPr id="32" name="Text 28"/>
          <p:cNvSpPr txBox="1"/>
          <p:nvPr/>
        </p:nvSpPr>
        <p:spPr>
          <a:xfrm>
            <a:off x="12954305" y="5905195"/>
            <a:ext cx="3905402" cy="162763"/>
          </a:xfrm>
          <a:prstGeom prst="rect">
            <a:avLst/>
          </a:prstGeom>
          <a:noFill/>
          <a:ln/>
        </p:spPr>
        <p:txBody>
          <a:bodyPr wrap="none" lIns="0" tIns="0" rIns="0" bIns="0" rtlCol="0" anchor="ctr"/>
          <a:lstStyle/>
          <a:p>
            <a:pPr marL="0" indent="0" algn="l">
              <a:buNone/>
            </a:pPr>
            <a:r>
              <a:rPr lang="en-US" sz="1350" b="1" kern="0" spc="189" dirty="0">
                <a:solidFill>
                  <a:schemeClr val="bg1"/>
                </a:solidFill>
                <a:latin typeface="Lato" pitchFamily="34" charset="0"/>
                <a:ea typeface="Lato" pitchFamily="34" charset="-122"/>
                <a:cs typeface="Lato" pitchFamily="34" charset="-120"/>
                <a:hlinkClick r:id="rId7">
                  <a:extLst>
                    <a:ext uri="{A12FA001-AC4F-418D-AE19-62706E023703}">
                      <ahyp:hlinkClr xmlns:ahyp="http://schemas.microsoft.com/office/drawing/2018/hyperlinkcolor" val="tx"/>
                    </a:ext>
                  </a:extLst>
                </a:hlinkClick>
              </a:rPr>
              <a:t>baldrigefoundation.org/quest</a:t>
            </a:r>
            <a:endParaRPr lang="en-US" sz="1350" dirty="0">
              <a:solidFill>
                <a:schemeClr val="bg1"/>
              </a:solidFill>
            </a:endParaRPr>
          </a:p>
        </p:txBody>
      </p:sp>
      <p:sp>
        <p:nvSpPr>
          <p:cNvPr id="33" name="Text 29"/>
          <p:cNvSpPr txBox="1"/>
          <p:nvPr/>
        </p:nvSpPr>
        <p:spPr>
          <a:xfrm>
            <a:off x="1429207" y="6782105"/>
            <a:ext cx="571500" cy="342900"/>
          </a:xfrm>
          <a:prstGeom prst="rect">
            <a:avLst/>
          </a:prstGeom>
          <a:noFill/>
          <a:ln/>
        </p:spPr>
        <p:txBody>
          <a:bodyPr wrap="none" lIns="0" tIns="0" rIns="0" bIns="0" rtlCol="0" anchor="ctr"/>
          <a:lstStyle/>
          <a:p>
            <a:pPr marL="0" indent="0" algn="l">
              <a:buNone/>
            </a:pPr>
            <a:r>
              <a:rPr lang="en-US" sz="2700" b="1" dirty="0">
                <a:solidFill>
                  <a:srgbClr val="C8A951"/>
                </a:solidFill>
                <a:latin typeface="Lato" pitchFamily="34" charset="0"/>
                <a:ea typeface="Lato" pitchFamily="34" charset="-122"/>
                <a:cs typeface="Lato" pitchFamily="34" charset="-120"/>
              </a:rPr>
              <a:t>04</a:t>
            </a:r>
            <a:endParaRPr lang="en-US" sz="2700" dirty="0"/>
          </a:p>
        </p:txBody>
      </p:sp>
      <p:sp>
        <p:nvSpPr>
          <p:cNvPr id="34" name="Text 30"/>
          <p:cNvSpPr txBox="1"/>
          <p:nvPr/>
        </p:nvSpPr>
        <p:spPr>
          <a:xfrm>
            <a:off x="2095805" y="6877202"/>
            <a:ext cx="3905402" cy="162763"/>
          </a:xfrm>
          <a:prstGeom prst="rect">
            <a:avLst/>
          </a:prstGeom>
          <a:noFill/>
          <a:ln/>
        </p:spPr>
        <p:txBody>
          <a:bodyPr wrap="none" lIns="0" tIns="0" rIns="0" bIns="0" rtlCol="0" anchor="ctr"/>
          <a:lstStyle/>
          <a:p>
            <a:pPr marL="0" indent="0" algn="l">
              <a:buNone/>
            </a:pPr>
            <a:r>
              <a:rPr lang="en-US" sz="2100" b="1" kern="0" spc="231" dirty="0">
                <a:solidFill>
                  <a:srgbClr val="C8A951"/>
                </a:solidFill>
                <a:latin typeface="Lato" pitchFamily="34" charset="0"/>
                <a:ea typeface="Lato" pitchFamily="34" charset="-122"/>
                <a:cs typeface="Lato" pitchFamily="34" charset="-120"/>
              </a:rPr>
              <a:t>Ongoing capability</a:t>
            </a:r>
            <a:endParaRPr lang="en-US" sz="2100" dirty="0"/>
          </a:p>
        </p:txBody>
      </p:sp>
      <p:sp>
        <p:nvSpPr>
          <p:cNvPr id="35" name="Text 31"/>
          <p:cNvSpPr txBox="1"/>
          <p:nvPr/>
        </p:nvSpPr>
        <p:spPr>
          <a:xfrm>
            <a:off x="2095805" y="7144207"/>
            <a:ext cx="3905402" cy="648310"/>
          </a:xfrm>
          <a:prstGeom prst="rect">
            <a:avLst/>
          </a:prstGeom>
          <a:noFill/>
          <a:ln/>
        </p:spPr>
        <p:txBody>
          <a:bodyPr wrap="square" lIns="0" tIns="0" rIns="0" bIns="0" rtlCol="0" anchor="ctr"/>
          <a:lstStyle/>
          <a:p>
            <a:pPr marL="0" indent="0" algn="l">
              <a:lnSpc>
                <a:spcPct val="120000"/>
              </a:lnSpc>
              <a:buNone/>
            </a:pPr>
            <a:r>
              <a:rPr lang="en-US" sz="1900" b="1" kern="0" spc="-21" dirty="0">
                <a:solidFill>
                  <a:srgbClr val="0B2545"/>
                </a:solidFill>
                <a:latin typeface="Lato" pitchFamily="34" charset="0"/>
                <a:ea typeface="Lato" pitchFamily="34" charset="-122"/>
                <a:cs typeface="Lato" pitchFamily="34" charset="-120"/>
              </a:rPr>
              <a:t>Institute for Performance Excellence</a:t>
            </a:r>
            <a:endParaRPr lang="en-US" sz="1900" dirty="0"/>
          </a:p>
        </p:txBody>
      </p:sp>
      <p:sp>
        <p:nvSpPr>
          <p:cNvPr id="36" name="Text 32"/>
          <p:cNvSpPr txBox="1"/>
          <p:nvPr/>
        </p:nvSpPr>
        <p:spPr>
          <a:xfrm>
            <a:off x="2095805" y="7867498"/>
            <a:ext cx="3905402" cy="771754"/>
          </a:xfrm>
          <a:prstGeom prst="rect">
            <a:avLst/>
          </a:prstGeom>
          <a:noFill/>
          <a:ln/>
        </p:spPr>
        <p:txBody>
          <a:bodyPr wrap="square" lIns="0" tIns="0" rIns="0" bIns="0" rtlCol="0" anchor="ctr"/>
          <a:lstStyle/>
          <a:p>
            <a:pPr marL="0" indent="0" algn="l">
              <a:lnSpc>
                <a:spcPts val="2025"/>
              </a:lnSpc>
              <a:buNone/>
            </a:pPr>
            <a:r>
              <a:rPr lang="en-US" sz="1900" dirty="0">
                <a:solidFill>
                  <a:srgbClr val="33455E"/>
                </a:solidFill>
                <a:latin typeface="Lato" pitchFamily="34" charset="0"/>
                <a:ea typeface="Lato" pitchFamily="34" charset="-122"/>
                <a:cs typeface="Lato" pitchFamily="34" charset="-120"/>
              </a:rPr>
              <a:t>Leadership education, organizational resources, training, and continuing support for individuals and teams.</a:t>
            </a:r>
            <a:endParaRPr lang="en-US" sz="1900" dirty="0"/>
          </a:p>
        </p:txBody>
      </p:sp>
      <p:sp>
        <p:nvSpPr>
          <p:cNvPr id="37" name="Text 33"/>
          <p:cNvSpPr txBox="1"/>
          <p:nvPr/>
        </p:nvSpPr>
        <p:spPr>
          <a:xfrm>
            <a:off x="2095805" y="9048902"/>
            <a:ext cx="3905402" cy="162763"/>
          </a:xfrm>
          <a:prstGeom prst="rect">
            <a:avLst/>
          </a:prstGeom>
          <a:noFill/>
          <a:ln/>
        </p:spPr>
        <p:txBody>
          <a:bodyPr wrap="none" lIns="0" tIns="0" rIns="0" bIns="0" rtlCol="0" anchor="ctr"/>
          <a:lstStyle/>
          <a:p>
            <a:pPr marL="0" indent="0" algn="l">
              <a:buNone/>
            </a:pPr>
            <a:r>
              <a:rPr lang="en-US" sz="1350" b="1" kern="0" spc="189" dirty="0">
                <a:solidFill>
                  <a:srgbClr val="C8A951"/>
                </a:solidFill>
                <a:latin typeface="Lato" pitchFamily="34" charset="0"/>
                <a:ea typeface="Lato" pitchFamily="34" charset="-122"/>
                <a:cs typeface="Lato" pitchFamily="34" charset="-120"/>
                <a:hlinkClick r:id="rId8"/>
              </a:rPr>
              <a:t>baldrigeinstitute.org</a:t>
            </a:r>
            <a:endParaRPr lang="en-US" sz="1350" dirty="0"/>
          </a:p>
        </p:txBody>
      </p:sp>
      <p:sp>
        <p:nvSpPr>
          <p:cNvPr id="38" name="Text 34"/>
          <p:cNvSpPr txBox="1"/>
          <p:nvPr/>
        </p:nvSpPr>
        <p:spPr>
          <a:xfrm>
            <a:off x="6858000" y="6782105"/>
            <a:ext cx="571500" cy="342900"/>
          </a:xfrm>
          <a:prstGeom prst="rect">
            <a:avLst/>
          </a:prstGeom>
          <a:noFill/>
          <a:ln/>
        </p:spPr>
        <p:txBody>
          <a:bodyPr wrap="none" lIns="0" tIns="0" rIns="0" bIns="0" rtlCol="0" anchor="ctr"/>
          <a:lstStyle/>
          <a:p>
            <a:pPr marL="0" indent="0" algn="l">
              <a:buNone/>
            </a:pPr>
            <a:r>
              <a:rPr lang="en-US" sz="2700" b="1" dirty="0">
                <a:solidFill>
                  <a:srgbClr val="C8A951"/>
                </a:solidFill>
                <a:latin typeface="Lato" pitchFamily="34" charset="0"/>
                <a:ea typeface="Lato" pitchFamily="34" charset="-122"/>
                <a:cs typeface="Lato" pitchFamily="34" charset="-120"/>
              </a:rPr>
              <a:t>05</a:t>
            </a:r>
            <a:endParaRPr lang="en-US" sz="2700" dirty="0"/>
          </a:p>
        </p:txBody>
      </p:sp>
      <p:sp>
        <p:nvSpPr>
          <p:cNvPr id="39" name="Text 35"/>
          <p:cNvSpPr txBox="1"/>
          <p:nvPr/>
        </p:nvSpPr>
        <p:spPr>
          <a:xfrm>
            <a:off x="7524598" y="6877202"/>
            <a:ext cx="3905402" cy="162763"/>
          </a:xfrm>
          <a:prstGeom prst="rect">
            <a:avLst/>
          </a:prstGeom>
          <a:noFill/>
          <a:ln/>
        </p:spPr>
        <p:txBody>
          <a:bodyPr wrap="none" lIns="0" tIns="0" rIns="0" bIns="0" rtlCol="0" anchor="ctr"/>
          <a:lstStyle/>
          <a:p>
            <a:pPr marL="0" indent="0" algn="l">
              <a:buNone/>
            </a:pPr>
            <a:r>
              <a:rPr lang="en-US" sz="2100" b="1" kern="0" spc="231" dirty="0">
                <a:solidFill>
                  <a:srgbClr val="C8A951"/>
                </a:solidFill>
                <a:latin typeface="Lato" pitchFamily="34" charset="0"/>
                <a:ea typeface="Lato" pitchFamily="34" charset="-122"/>
                <a:cs typeface="Lato" pitchFamily="34" charset="-120"/>
              </a:rPr>
              <a:t>Senior leader development</a:t>
            </a:r>
            <a:endParaRPr lang="en-US" sz="2100" dirty="0"/>
          </a:p>
        </p:txBody>
      </p:sp>
      <p:sp>
        <p:nvSpPr>
          <p:cNvPr id="40" name="Text 36"/>
          <p:cNvSpPr txBox="1"/>
          <p:nvPr/>
        </p:nvSpPr>
        <p:spPr>
          <a:xfrm>
            <a:off x="7524598" y="7144207"/>
            <a:ext cx="4133090" cy="648310"/>
          </a:xfrm>
          <a:prstGeom prst="rect">
            <a:avLst/>
          </a:prstGeom>
          <a:noFill/>
          <a:ln/>
        </p:spPr>
        <p:txBody>
          <a:bodyPr wrap="square" lIns="0" tIns="0" rIns="0" bIns="0" rtlCol="0" anchor="ctr"/>
          <a:lstStyle/>
          <a:p>
            <a:pPr marL="0" indent="0" algn="l">
              <a:lnSpc>
                <a:spcPct val="120000"/>
              </a:lnSpc>
              <a:buNone/>
            </a:pPr>
            <a:r>
              <a:rPr lang="en-US" sz="1900" b="1" kern="0" spc="-21" dirty="0">
                <a:solidFill>
                  <a:srgbClr val="0B2545"/>
                </a:solidFill>
                <a:latin typeface="Lato" pitchFamily="34" charset="0"/>
                <a:ea typeface="Lato" pitchFamily="34" charset="-122"/>
                <a:cs typeface="Lato" pitchFamily="34" charset="-120"/>
              </a:rPr>
              <a:t>Baldrige Executive Fellows Program®</a:t>
            </a:r>
            <a:endParaRPr lang="en-US" sz="1900" dirty="0"/>
          </a:p>
        </p:txBody>
      </p:sp>
      <p:sp>
        <p:nvSpPr>
          <p:cNvPr id="41" name="Text 37"/>
          <p:cNvSpPr txBox="1"/>
          <p:nvPr/>
        </p:nvSpPr>
        <p:spPr>
          <a:xfrm>
            <a:off x="7524598" y="7867498"/>
            <a:ext cx="3905402" cy="771754"/>
          </a:xfrm>
          <a:prstGeom prst="rect">
            <a:avLst/>
          </a:prstGeom>
          <a:noFill/>
          <a:ln/>
        </p:spPr>
        <p:txBody>
          <a:bodyPr wrap="square" lIns="0" tIns="0" rIns="0" bIns="0" rtlCol="0" anchor="ctr"/>
          <a:lstStyle/>
          <a:p>
            <a:pPr marL="0" indent="0" algn="l">
              <a:lnSpc>
                <a:spcPts val="2025"/>
              </a:lnSpc>
              <a:buNone/>
            </a:pPr>
            <a:r>
              <a:rPr lang="en-US" sz="1900" dirty="0">
                <a:solidFill>
                  <a:srgbClr val="33455E"/>
                </a:solidFill>
                <a:latin typeface="Lato" pitchFamily="34" charset="0"/>
                <a:ea typeface="Lato" pitchFamily="34" charset="-122"/>
                <a:cs typeface="Lato" pitchFamily="34" charset="-120"/>
              </a:rPr>
              <a:t>Deeper leadership development, peer learning, and direct exposure to national role-model organizations.</a:t>
            </a:r>
            <a:endParaRPr lang="en-US" sz="1900" dirty="0"/>
          </a:p>
        </p:txBody>
      </p:sp>
      <p:sp>
        <p:nvSpPr>
          <p:cNvPr id="42" name="Text 38"/>
          <p:cNvSpPr txBox="1"/>
          <p:nvPr/>
        </p:nvSpPr>
        <p:spPr>
          <a:xfrm>
            <a:off x="7524598" y="9048902"/>
            <a:ext cx="3905402" cy="162763"/>
          </a:xfrm>
          <a:prstGeom prst="rect">
            <a:avLst/>
          </a:prstGeom>
          <a:noFill/>
          <a:ln/>
        </p:spPr>
        <p:txBody>
          <a:bodyPr wrap="none" lIns="0" tIns="0" rIns="0" bIns="0" rtlCol="0" anchor="ctr"/>
          <a:lstStyle/>
          <a:p>
            <a:r>
              <a:rPr lang="en-US" sz="1350" b="1" kern="0" spc="189" dirty="0">
                <a:solidFill>
                  <a:srgbClr val="C8A951"/>
                </a:solidFill>
                <a:latin typeface="Lato" pitchFamily="34" charset="0"/>
                <a:ea typeface="Lato" pitchFamily="34" charset="-122"/>
                <a:cs typeface="Lato" pitchFamily="34" charset="-120"/>
                <a:hlinkClick r:id="rId9"/>
              </a:rPr>
              <a:t>baldrigefoundation.org/</a:t>
            </a:r>
            <a:r>
              <a:rPr lang="en-US" sz="1350" b="1" kern="0" spc="189" dirty="0" err="1">
                <a:solidFill>
                  <a:srgbClr val="C8A951"/>
                </a:solidFill>
                <a:latin typeface="Lato" pitchFamily="34" charset="0"/>
                <a:ea typeface="Lato" pitchFamily="34" charset="-122"/>
                <a:cs typeface="Lato" pitchFamily="34" charset="-120"/>
                <a:hlinkClick r:id="rId9"/>
              </a:rPr>
              <a:t>baldrige</a:t>
            </a:r>
            <a:r>
              <a:rPr lang="en-US" sz="1350" b="1" kern="0" spc="189" dirty="0">
                <a:solidFill>
                  <a:srgbClr val="C8A951"/>
                </a:solidFill>
                <a:latin typeface="Lato" pitchFamily="34" charset="0"/>
                <a:ea typeface="Lato" pitchFamily="34" charset="-122"/>
                <a:cs typeface="Lato" pitchFamily="34" charset="-120"/>
                <a:hlinkClick r:id="rId9"/>
              </a:rPr>
              <a:t>-fellows/</a:t>
            </a:r>
            <a:endParaRPr lang="en-US" sz="1350" dirty="0"/>
          </a:p>
        </p:txBody>
      </p:sp>
      <p:sp>
        <p:nvSpPr>
          <p:cNvPr id="43" name="Text 39"/>
          <p:cNvSpPr txBox="1"/>
          <p:nvPr/>
        </p:nvSpPr>
        <p:spPr>
          <a:xfrm>
            <a:off x="12287707" y="6782105"/>
            <a:ext cx="571500" cy="342900"/>
          </a:xfrm>
          <a:prstGeom prst="rect">
            <a:avLst/>
          </a:prstGeom>
          <a:noFill/>
          <a:ln/>
        </p:spPr>
        <p:txBody>
          <a:bodyPr wrap="none" lIns="0" tIns="0" rIns="0" bIns="0" rtlCol="0" anchor="ctr"/>
          <a:lstStyle/>
          <a:p>
            <a:pPr marL="0" indent="0" algn="l">
              <a:buNone/>
            </a:pPr>
            <a:r>
              <a:rPr lang="en-US" sz="2700" b="1" dirty="0">
                <a:solidFill>
                  <a:srgbClr val="C8A951"/>
                </a:solidFill>
                <a:latin typeface="Lato" pitchFamily="34" charset="0"/>
                <a:ea typeface="Lato" pitchFamily="34" charset="-122"/>
                <a:cs typeface="Lato" pitchFamily="34" charset="-120"/>
              </a:rPr>
              <a:t>06</a:t>
            </a:r>
            <a:endParaRPr lang="en-US" sz="2700" dirty="0"/>
          </a:p>
        </p:txBody>
      </p:sp>
      <p:sp>
        <p:nvSpPr>
          <p:cNvPr id="44" name="Text 40"/>
          <p:cNvSpPr txBox="1"/>
          <p:nvPr/>
        </p:nvSpPr>
        <p:spPr>
          <a:xfrm>
            <a:off x="12954305" y="6877202"/>
            <a:ext cx="3905402" cy="162763"/>
          </a:xfrm>
          <a:prstGeom prst="rect">
            <a:avLst/>
          </a:prstGeom>
          <a:noFill/>
          <a:ln/>
        </p:spPr>
        <p:txBody>
          <a:bodyPr wrap="none" lIns="0" tIns="0" rIns="0" bIns="0" rtlCol="0" anchor="ctr"/>
          <a:lstStyle/>
          <a:p>
            <a:pPr marL="0" indent="0" algn="l">
              <a:buNone/>
            </a:pPr>
            <a:r>
              <a:rPr lang="en-US" sz="2100" b="1" kern="0" spc="231" dirty="0">
                <a:solidFill>
                  <a:srgbClr val="C8A951"/>
                </a:solidFill>
                <a:latin typeface="Lato" pitchFamily="34" charset="0"/>
                <a:ea typeface="Lato" pitchFamily="34" charset="-122"/>
                <a:cs typeface="Lato" pitchFamily="34" charset="-120"/>
              </a:rPr>
              <a:t>External evaluation</a:t>
            </a:r>
            <a:endParaRPr lang="en-US" sz="2100" dirty="0"/>
          </a:p>
        </p:txBody>
      </p:sp>
      <p:sp>
        <p:nvSpPr>
          <p:cNvPr id="45" name="Text 41"/>
          <p:cNvSpPr txBox="1"/>
          <p:nvPr/>
        </p:nvSpPr>
        <p:spPr>
          <a:xfrm>
            <a:off x="12954305" y="7144207"/>
            <a:ext cx="3905402" cy="648310"/>
          </a:xfrm>
          <a:prstGeom prst="rect">
            <a:avLst/>
          </a:prstGeom>
          <a:noFill/>
          <a:ln/>
        </p:spPr>
        <p:txBody>
          <a:bodyPr wrap="square" lIns="0" tIns="0" rIns="0" bIns="0" rtlCol="0" anchor="ctr"/>
          <a:lstStyle/>
          <a:p>
            <a:pPr marL="0" indent="0" algn="l">
              <a:lnSpc>
                <a:spcPct val="120000"/>
              </a:lnSpc>
              <a:buNone/>
            </a:pPr>
            <a:r>
              <a:rPr lang="en-US" sz="1900" b="1" kern="0" spc="-21" dirty="0">
                <a:solidFill>
                  <a:srgbClr val="0B2545"/>
                </a:solidFill>
                <a:latin typeface="Lato" pitchFamily="34" charset="0"/>
                <a:ea typeface="Lato" pitchFamily="34" charset="-122"/>
                <a:cs typeface="Lato" pitchFamily="34" charset="-120"/>
              </a:rPr>
              <a:t>Alliance for Performance Excellence</a:t>
            </a:r>
            <a:endParaRPr lang="en-US" sz="1900" dirty="0"/>
          </a:p>
        </p:txBody>
      </p:sp>
      <p:sp>
        <p:nvSpPr>
          <p:cNvPr id="46" name="Text 42"/>
          <p:cNvSpPr txBox="1"/>
          <p:nvPr/>
        </p:nvSpPr>
        <p:spPr>
          <a:xfrm>
            <a:off x="12954305" y="7867498"/>
            <a:ext cx="3905402" cy="771754"/>
          </a:xfrm>
          <a:prstGeom prst="rect">
            <a:avLst/>
          </a:prstGeom>
          <a:noFill/>
          <a:ln/>
        </p:spPr>
        <p:txBody>
          <a:bodyPr wrap="square" lIns="0" tIns="0" rIns="0" bIns="0" rtlCol="0" anchor="ctr"/>
          <a:lstStyle/>
          <a:p>
            <a:pPr marL="0" indent="0" algn="l">
              <a:lnSpc>
                <a:spcPts val="2025"/>
              </a:lnSpc>
              <a:buNone/>
            </a:pPr>
            <a:r>
              <a:rPr lang="en-US" sz="1900" dirty="0">
                <a:solidFill>
                  <a:srgbClr val="33455E"/>
                </a:solidFill>
                <a:latin typeface="Lato" pitchFamily="34" charset="0"/>
                <a:ea typeface="Lato" pitchFamily="34" charset="-122"/>
                <a:cs typeface="Lato" pitchFamily="34" charset="-120"/>
              </a:rPr>
              <a:t>When the organization is ready for external evaluation or recognition, connect with a state or regional Baldrige-aligned program.</a:t>
            </a:r>
            <a:endParaRPr lang="en-US" sz="1900" dirty="0"/>
          </a:p>
        </p:txBody>
      </p:sp>
      <p:sp>
        <p:nvSpPr>
          <p:cNvPr id="47" name="Text 43"/>
          <p:cNvSpPr txBox="1"/>
          <p:nvPr/>
        </p:nvSpPr>
        <p:spPr>
          <a:xfrm>
            <a:off x="12954305" y="9048902"/>
            <a:ext cx="3905402" cy="162763"/>
          </a:xfrm>
          <a:prstGeom prst="rect">
            <a:avLst/>
          </a:prstGeom>
          <a:noFill/>
          <a:ln/>
        </p:spPr>
        <p:txBody>
          <a:bodyPr wrap="none" lIns="0" tIns="0" rIns="0" bIns="0" rtlCol="0" anchor="ctr"/>
          <a:lstStyle/>
          <a:p>
            <a:pPr marL="0" indent="0" algn="l">
              <a:buNone/>
            </a:pPr>
            <a:r>
              <a:rPr lang="en-US" sz="1350" b="1" kern="0" spc="189" dirty="0">
                <a:solidFill>
                  <a:srgbClr val="C8A951"/>
                </a:solidFill>
                <a:latin typeface="Lato" pitchFamily="34" charset="0"/>
                <a:ea typeface="Lato" pitchFamily="34" charset="-122"/>
                <a:cs typeface="Lato" pitchFamily="34" charset="-120"/>
                <a:hlinkClick r:id="rId10"/>
              </a:rPr>
              <a:t>baldrigealliance.org</a:t>
            </a:r>
            <a:endParaRPr lang="en-US" sz="1350" dirty="0"/>
          </a:p>
        </p:txBody>
      </p:sp>
      <p:sp>
        <p:nvSpPr>
          <p:cNvPr id="48" name="Text 44"/>
          <p:cNvSpPr txBox="1"/>
          <p:nvPr/>
        </p:nvSpPr>
        <p:spPr>
          <a:xfrm>
            <a:off x="1143000" y="9858146"/>
            <a:ext cx="16002000" cy="152705"/>
          </a:xfrm>
          <a:prstGeom prst="rect">
            <a:avLst/>
          </a:prstGeom>
          <a:noFill/>
          <a:ln/>
        </p:spPr>
        <p:txBody>
          <a:bodyPr wrap="none" lIns="0" tIns="0" rIns="0" bIns="0" rtlCol="0" anchor="ctr"/>
          <a:lstStyle/>
          <a:p>
            <a:pPr marL="0" indent="0" algn="l">
              <a:buNone/>
            </a:pPr>
            <a:r>
              <a:rPr lang="en-US" sz="975" dirty="0">
                <a:solidFill>
                  <a:srgbClr val="6B7A90"/>
                </a:solidFill>
                <a:latin typeface="Lato" pitchFamily="34" charset="0"/>
                <a:ea typeface="Lato" pitchFamily="34" charset="-122"/>
                <a:cs typeface="Lato" pitchFamily="34" charset="-120"/>
              </a:rPr>
              <a:t>Sources: baldrigefoundation.org · baldrigeinstitute.org · nationalassessmentcenter.org · baldrigealliance.org</a:t>
            </a:r>
            <a:endParaRPr lang="en-US" sz="975"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EFE6"/>
        </a:solidFill>
        <a:effectLst/>
      </p:bgPr>
    </p:bg>
    <p:spTree>
      <p:nvGrpSpPr>
        <p:cNvPr id="1" name=""/>
        <p:cNvGrpSpPr/>
        <p:nvPr/>
      </p:nvGrpSpPr>
      <p:grpSpPr>
        <a:xfrm>
          <a:off x="0" y="0"/>
          <a:ext cx="0" cy="0"/>
          <a:chOff x="0" y="0"/>
          <a:chExt cx="0" cy="0"/>
        </a:xfrm>
      </p:grpSpPr>
      <p:pic>
        <p:nvPicPr>
          <p:cNvPr id="2" name="Image 0" descr="gen-dedup-9c4a1b405af9c2f10b78783b0f531e5d.png"/>
          <p:cNvPicPr>
            <a:picLocks noChangeAspect="1"/>
          </p:cNvPicPr>
          <p:nvPr/>
        </p:nvPicPr>
        <p:blipFill>
          <a:blip r:embed="rId3"/>
          <a:srcRect l="-385" r="-385"/>
          <a:stretch/>
        </p:blipFill>
        <p:spPr>
          <a:xfrm>
            <a:off x="1143000" y="857707"/>
            <a:ext cx="761695" cy="28346"/>
          </a:xfrm>
          <a:prstGeom prst="rect">
            <a:avLst/>
          </a:prstGeom>
        </p:spPr>
      </p:pic>
      <p:sp>
        <p:nvSpPr>
          <p:cNvPr id="3" name="Shape 0"/>
          <p:cNvSpPr/>
          <p:nvPr/>
        </p:nvSpPr>
        <p:spPr>
          <a:xfrm>
            <a:off x="1143000" y="3905402"/>
            <a:ext cx="5143500" cy="4990795"/>
          </a:xfrm>
          <a:prstGeom prst="rect">
            <a:avLst/>
          </a:prstGeom>
          <a:solidFill>
            <a:srgbClr val="FFFFFF"/>
          </a:solidFill>
          <a:ln/>
        </p:spPr>
        <p:txBody>
          <a:bodyPr/>
          <a:lstStyle/>
          <a:p>
            <a:endParaRPr lang="en-US"/>
          </a:p>
        </p:txBody>
      </p:sp>
      <p:sp>
        <p:nvSpPr>
          <p:cNvPr id="4" name="Shape 1"/>
          <p:cNvSpPr/>
          <p:nvPr/>
        </p:nvSpPr>
        <p:spPr>
          <a:xfrm>
            <a:off x="1143000" y="3905402"/>
            <a:ext cx="5143500" cy="38405"/>
          </a:xfrm>
          <a:prstGeom prst="rect">
            <a:avLst/>
          </a:prstGeom>
          <a:solidFill>
            <a:srgbClr val="0B2545"/>
          </a:solidFill>
          <a:ln w="12700">
            <a:solidFill>
              <a:srgbClr val="0B2545">
                <a:alpha val="0"/>
              </a:srgbClr>
            </a:solidFill>
            <a:prstDash val="solid"/>
          </a:ln>
        </p:spPr>
        <p:txBody>
          <a:bodyPr/>
          <a:lstStyle/>
          <a:p>
            <a:endParaRPr lang="en-US"/>
          </a:p>
        </p:txBody>
      </p:sp>
      <p:pic>
        <p:nvPicPr>
          <p:cNvPr id="5" name="Image 1" descr="gen-dedup-6179149c938e14e86e9280f4301752c6.png"/>
          <p:cNvPicPr>
            <a:picLocks noChangeAspect="1"/>
          </p:cNvPicPr>
          <p:nvPr/>
        </p:nvPicPr>
        <p:blipFill>
          <a:blip r:embed="rId4"/>
          <a:srcRect l="-404" r="-404"/>
          <a:stretch/>
        </p:blipFill>
        <p:spPr>
          <a:xfrm>
            <a:off x="1524305" y="5524805"/>
            <a:ext cx="571500" cy="28346"/>
          </a:xfrm>
          <a:prstGeom prst="rect">
            <a:avLst/>
          </a:prstGeom>
        </p:spPr>
      </p:pic>
      <p:sp>
        <p:nvSpPr>
          <p:cNvPr id="6" name="Shape 2"/>
          <p:cNvSpPr/>
          <p:nvPr/>
        </p:nvSpPr>
        <p:spPr>
          <a:xfrm>
            <a:off x="6572707" y="3905402"/>
            <a:ext cx="5143500" cy="4990795"/>
          </a:xfrm>
          <a:prstGeom prst="rect">
            <a:avLst/>
          </a:prstGeom>
          <a:solidFill>
            <a:srgbClr val="FFFFFF"/>
          </a:solidFill>
          <a:ln/>
        </p:spPr>
        <p:txBody>
          <a:bodyPr/>
          <a:lstStyle/>
          <a:p>
            <a:endParaRPr lang="en-US"/>
          </a:p>
        </p:txBody>
      </p:sp>
      <p:sp>
        <p:nvSpPr>
          <p:cNvPr id="7" name="Shape 3"/>
          <p:cNvSpPr/>
          <p:nvPr/>
        </p:nvSpPr>
        <p:spPr>
          <a:xfrm>
            <a:off x="6572707" y="3905402"/>
            <a:ext cx="5143500" cy="38405"/>
          </a:xfrm>
          <a:prstGeom prst="rect">
            <a:avLst/>
          </a:prstGeom>
          <a:solidFill>
            <a:srgbClr val="0B2545"/>
          </a:solidFill>
          <a:ln w="12700">
            <a:solidFill>
              <a:srgbClr val="0B2545">
                <a:alpha val="0"/>
              </a:srgbClr>
            </a:solidFill>
            <a:prstDash val="solid"/>
          </a:ln>
        </p:spPr>
        <p:txBody>
          <a:bodyPr/>
          <a:lstStyle/>
          <a:p>
            <a:endParaRPr lang="en-US"/>
          </a:p>
        </p:txBody>
      </p:sp>
      <p:pic>
        <p:nvPicPr>
          <p:cNvPr id="8" name="Image 2" descr="gen-dedup-6179149c938e14e86e9280f4301752c6.png"/>
          <p:cNvPicPr>
            <a:picLocks noChangeAspect="1"/>
          </p:cNvPicPr>
          <p:nvPr/>
        </p:nvPicPr>
        <p:blipFill>
          <a:blip r:embed="rId4"/>
          <a:srcRect l="-404" r="-404"/>
          <a:stretch/>
        </p:blipFill>
        <p:spPr>
          <a:xfrm>
            <a:off x="6953098" y="5524805"/>
            <a:ext cx="571500" cy="28346"/>
          </a:xfrm>
          <a:prstGeom prst="rect">
            <a:avLst/>
          </a:prstGeom>
        </p:spPr>
      </p:pic>
      <p:sp>
        <p:nvSpPr>
          <p:cNvPr id="9" name="Shape 4"/>
          <p:cNvSpPr/>
          <p:nvPr/>
        </p:nvSpPr>
        <p:spPr>
          <a:xfrm>
            <a:off x="12001500" y="3905402"/>
            <a:ext cx="5143500" cy="4953305"/>
          </a:xfrm>
          <a:prstGeom prst="rect">
            <a:avLst/>
          </a:prstGeom>
          <a:solidFill>
            <a:srgbClr val="0B2545"/>
          </a:solidFill>
          <a:ln w="12700">
            <a:solidFill>
              <a:srgbClr val="FFFFFF">
                <a:alpha val="0"/>
              </a:srgbClr>
            </a:solidFill>
            <a:prstDash val="solid"/>
          </a:ln>
        </p:spPr>
        <p:txBody>
          <a:bodyPr/>
          <a:lstStyle/>
          <a:p>
            <a:endParaRPr lang="en-US"/>
          </a:p>
        </p:txBody>
      </p:sp>
      <p:pic>
        <p:nvPicPr>
          <p:cNvPr id="10" name="Image 3" descr="gen-dedup-c78910a1c1733a944f4b1d8aab806d2a.png"/>
          <p:cNvPicPr>
            <a:picLocks noChangeAspect="1"/>
          </p:cNvPicPr>
          <p:nvPr/>
        </p:nvPicPr>
        <p:blipFill>
          <a:blip r:embed="rId5"/>
          <a:srcRect t="-400" b="-400"/>
          <a:stretch/>
        </p:blipFill>
        <p:spPr>
          <a:xfrm>
            <a:off x="12001500" y="3905402"/>
            <a:ext cx="5143500" cy="38405"/>
          </a:xfrm>
          <a:prstGeom prst="rect">
            <a:avLst/>
          </a:prstGeom>
        </p:spPr>
      </p:pic>
      <p:pic>
        <p:nvPicPr>
          <p:cNvPr id="11" name="Image 4" descr="gen-dedup-6179149c938e14e86e9280f4301752c6.png"/>
          <p:cNvPicPr>
            <a:picLocks noChangeAspect="1"/>
          </p:cNvPicPr>
          <p:nvPr/>
        </p:nvPicPr>
        <p:blipFill>
          <a:blip r:embed="rId4"/>
          <a:srcRect l="-404" r="-404"/>
          <a:stretch/>
        </p:blipFill>
        <p:spPr>
          <a:xfrm>
            <a:off x="12382805" y="5524805"/>
            <a:ext cx="571500" cy="28346"/>
          </a:xfrm>
          <a:prstGeom prst="rect">
            <a:avLst/>
          </a:prstGeom>
        </p:spPr>
      </p:pic>
      <p:sp>
        <p:nvSpPr>
          <p:cNvPr id="12" name="Text 5"/>
          <p:cNvSpPr txBox="1"/>
          <p:nvPr/>
        </p:nvSpPr>
        <p:spPr>
          <a:xfrm>
            <a:off x="2095805" y="743407"/>
            <a:ext cx="8572500" cy="210312"/>
          </a:xfrm>
          <a:prstGeom prst="rect">
            <a:avLst/>
          </a:prstGeom>
          <a:noFill/>
          <a:ln/>
        </p:spPr>
        <p:txBody>
          <a:bodyPr wrap="none" lIns="0" tIns="0" rIns="0" bIns="0" rtlCol="0" anchor="ctr"/>
          <a:lstStyle/>
          <a:p>
            <a:pPr marL="0" indent="0" algn="l">
              <a:buNone/>
            </a:pPr>
            <a:r>
              <a:rPr lang="en-US" sz="2100" b="1" kern="0" spc="378" dirty="0">
                <a:solidFill>
                  <a:srgbClr val="0B2545"/>
                </a:solidFill>
                <a:latin typeface="Lato" pitchFamily="34" charset="0"/>
                <a:ea typeface="Lato" pitchFamily="34" charset="-122"/>
                <a:cs typeface="Lato" pitchFamily="34" charset="-120"/>
              </a:rPr>
              <a:t>13 · Talking points</a:t>
            </a:r>
            <a:endParaRPr lang="en-US" sz="2100" dirty="0"/>
          </a:p>
        </p:txBody>
      </p:sp>
      <p:sp>
        <p:nvSpPr>
          <p:cNvPr id="13" name="Text 6"/>
          <p:cNvSpPr txBox="1"/>
          <p:nvPr/>
        </p:nvSpPr>
        <p:spPr>
          <a:xfrm>
            <a:off x="1143000" y="1333195"/>
            <a:ext cx="16002000" cy="933602"/>
          </a:xfrm>
          <a:prstGeom prst="rect">
            <a:avLst/>
          </a:prstGeom>
          <a:noFill/>
          <a:ln/>
        </p:spPr>
        <p:txBody>
          <a:bodyPr wrap="none" lIns="0" tIns="0" rIns="0" bIns="0" rtlCol="0" anchor="ctr"/>
          <a:lstStyle/>
          <a:p>
            <a:pPr marL="0" indent="0" algn="l">
              <a:buNone/>
            </a:pPr>
            <a:r>
              <a:rPr lang="en-US" sz="7200" b="1" kern="0" spc="-180" dirty="0">
                <a:solidFill>
                  <a:srgbClr val="0B2545"/>
                </a:solidFill>
                <a:latin typeface="Lato" pitchFamily="34" charset="0"/>
                <a:ea typeface="Lato" pitchFamily="34" charset="-122"/>
                <a:cs typeface="Lato" pitchFamily="34" charset="-120"/>
              </a:rPr>
              <a:t>Three messages to </a:t>
            </a:r>
            <a:r>
              <a:rPr lang="en-US" sz="7200" b="1" i="1" kern="0" spc="-180" dirty="0">
                <a:solidFill>
                  <a:srgbClr val="C8A951"/>
                </a:solidFill>
                <a:latin typeface="Lato" pitchFamily="34" charset="0"/>
                <a:ea typeface="Lato" pitchFamily="34" charset="-122"/>
                <a:cs typeface="Lato" pitchFamily="34" charset="-120"/>
              </a:rPr>
              <a:t>reinforce.</a:t>
            </a:r>
            <a:endParaRPr lang="en-US" sz="7200" dirty="0"/>
          </a:p>
        </p:txBody>
      </p:sp>
      <p:sp>
        <p:nvSpPr>
          <p:cNvPr id="14" name="Text 7"/>
          <p:cNvSpPr txBox="1"/>
          <p:nvPr/>
        </p:nvSpPr>
        <p:spPr>
          <a:xfrm>
            <a:off x="1143000" y="2762402"/>
            <a:ext cx="16687800" cy="372161"/>
          </a:xfrm>
          <a:prstGeom prst="rect">
            <a:avLst/>
          </a:prstGeom>
          <a:noFill/>
          <a:ln/>
        </p:spPr>
        <p:txBody>
          <a:bodyPr wrap="none" lIns="0" tIns="0" rIns="0" bIns="0" rtlCol="0" anchor="ctr"/>
          <a:lstStyle/>
          <a:p>
            <a:pPr marL="0" indent="0" algn="l">
              <a:buNone/>
            </a:pPr>
            <a:r>
              <a:rPr lang="en-US" sz="2100" dirty="0">
                <a:solidFill>
                  <a:srgbClr val="33455E"/>
                </a:solidFill>
                <a:latin typeface="Lato" pitchFamily="34" charset="0"/>
                <a:ea typeface="Lato" pitchFamily="34" charset="-122"/>
                <a:cs typeface="Lato" pitchFamily="34" charset="-120"/>
              </a:rPr>
              <a:t>Return to these three messages in every conversation. They are what senior leaders need to </a:t>
            </a:r>
            <a:r>
              <a:rPr lang="en-US" sz="2100" i="1" dirty="0">
                <a:solidFill>
                  <a:srgbClr val="33455E"/>
                </a:solidFill>
                <a:latin typeface="Lato" pitchFamily="34" charset="0"/>
                <a:ea typeface="Lato" pitchFamily="34" charset="-122"/>
                <a:cs typeface="Lato" pitchFamily="34" charset="-120"/>
              </a:rPr>
              <a:t>hear, remember, and repeat.</a:t>
            </a:r>
            <a:endParaRPr lang="en-US" sz="2100" dirty="0"/>
          </a:p>
        </p:txBody>
      </p:sp>
      <p:sp>
        <p:nvSpPr>
          <p:cNvPr id="15" name="Text 8"/>
          <p:cNvSpPr txBox="1"/>
          <p:nvPr/>
        </p:nvSpPr>
        <p:spPr>
          <a:xfrm>
            <a:off x="1524305" y="4114800"/>
            <a:ext cx="4381805" cy="1143000"/>
          </a:xfrm>
          <a:prstGeom prst="rect">
            <a:avLst/>
          </a:prstGeom>
          <a:noFill/>
          <a:ln/>
        </p:spPr>
        <p:txBody>
          <a:bodyPr wrap="none" lIns="0" tIns="0" rIns="0" bIns="0" rtlCol="0" anchor="ctr"/>
          <a:lstStyle/>
          <a:p>
            <a:pPr marL="0" indent="0" algn="l">
              <a:buNone/>
            </a:pPr>
            <a:r>
              <a:rPr lang="en-US" sz="9000" b="1" kern="0" spc="-180" dirty="0">
                <a:solidFill>
                  <a:srgbClr val="C8A951"/>
                </a:solidFill>
                <a:latin typeface="Lato" pitchFamily="34" charset="0"/>
                <a:ea typeface="Lato" pitchFamily="34" charset="-122"/>
                <a:cs typeface="Lato" pitchFamily="34" charset="-120"/>
              </a:rPr>
              <a:t>01</a:t>
            </a:r>
            <a:endParaRPr lang="en-US" sz="9000" dirty="0"/>
          </a:p>
        </p:txBody>
      </p:sp>
      <p:sp>
        <p:nvSpPr>
          <p:cNvPr id="16" name="Text 9"/>
          <p:cNvSpPr txBox="1"/>
          <p:nvPr/>
        </p:nvSpPr>
        <p:spPr>
          <a:xfrm>
            <a:off x="1524305" y="5810098"/>
            <a:ext cx="4381805" cy="790956"/>
          </a:xfrm>
          <a:prstGeom prst="rect">
            <a:avLst/>
          </a:prstGeom>
          <a:noFill/>
          <a:ln/>
        </p:spPr>
        <p:txBody>
          <a:bodyPr wrap="square" lIns="0" tIns="0" rIns="0" bIns="0" rtlCol="0" anchor="ctr"/>
          <a:lstStyle/>
          <a:p>
            <a:pPr marL="0" indent="0" algn="l">
              <a:lnSpc>
                <a:spcPct val="115000"/>
              </a:lnSpc>
              <a:buNone/>
            </a:pPr>
            <a:r>
              <a:rPr lang="en-US" sz="2700" b="1" kern="0" spc="-27" dirty="0">
                <a:solidFill>
                  <a:srgbClr val="0B2545"/>
                </a:solidFill>
                <a:latin typeface="Lato" pitchFamily="34" charset="0"/>
                <a:ea typeface="Lato" pitchFamily="34" charset="-122"/>
                <a:cs typeface="Lato" pitchFamily="34" charset="-120"/>
              </a:rPr>
              <a:t>Baldrige is </a:t>
            </a:r>
            <a:r>
              <a:rPr lang="en-US" sz="2700" b="1" i="1" kern="0" spc="-27" dirty="0">
                <a:solidFill>
                  <a:srgbClr val="C8A951"/>
                </a:solidFill>
                <a:latin typeface="Lato" pitchFamily="34" charset="0"/>
                <a:ea typeface="Lato" pitchFamily="34" charset="-122"/>
                <a:cs typeface="Lato" pitchFamily="34" charset="-120"/>
              </a:rPr>
              <a:t>not something extra.</a:t>
            </a:r>
            <a:endParaRPr lang="en-US" sz="2700" dirty="0"/>
          </a:p>
        </p:txBody>
      </p:sp>
      <p:sp>
        <p:nvSpPr>
          <p:cNvPr id="17" name="Text 10"/>
          <p:cNvSpPr txBox="1"/>
          <p:nvPr/>
        </p:nvSpPr>
        <p:spPr>
          <a:xfrm>
            <a:off x="1524305" y="7334402"/>
            <a:ext cx="4381805" cy="629107"/>
          </a:xfrm>
          <a:prstGeom prst="rect">
            <a:avLst/>
          </a:prstGeom>
          <a:noFill/>
          <a:ln/>
        </p:spPr>
        <p:txBody>
          <a:bodyPr wrap="square" lIns="0" tIns="0" rIns="0" bIns="0" rtlCol="0" anchor="ctr"/>
          <a:lstStyle/>
          <a:p>
            <a:pPr marL="0" indent="0" algn="l">
              <a:lnSpc>
                <a:spcPts val="2441"/>
              </a:lnSpc>
              <a:buNone/>
            </a:pPr>
            <a:r>
              <a:rPr lang="en-US" sz="2100" dirty="0">
                <a:solidFill>
                  <a:srgbClr val="33455E"/>
                </a:solidFill>
                <a:latin typeface="Lato" pitchFamily="34" charset="0"/>
                <a:ea typeface="Lato" pitchFamily="34" charset="-122"/>
                <a:cs typeface="Lato" pitchFamily="34" charset="-120"/>
              </a:rPr>
              <a:t>It is a systems approach for strengthening how the organization is already led and managed.</a:t>
            </a:r>
            <a:endParaRPr lang="en-US" sz="2100" dirty="0"/>
          </a:p>
        </p:txBody>
      </p:sp>
      <p:sp>
        <p:nvSpPr>
          <p:cNvPr id="18" name="Text 11"/>
          <p:cNvSpPr txBox="1"/>
          <p:nvPr/>
        </p:nvSpPr>
        <p:spPr>
          <a:xfrm>
            <a:off x="6953098" y="4114800"/>
            <a:ext cx="4381805" cy="1143000"/>
          </a:xfrm>
          <a:prstGeom prst="rect">
            <a:avLst/>
          </a:prstGeom>
          <a:noFill/>
          <a:ln/>
        </p:spPr>
        <p:txBody>
          <a:bodyPr wrap="none" lIns="0" tIns="0" rIns="0" bIns="0" rtlCol="0" anchor="ctr"/>
          <a:lstStyle/>
          <a:p>
            <a:pPr marL="0" indent="0" algn="l">
              <a:buNone/>
            </a:pPr>
            <a:r>
              <a:rPr lang="en-US" sz="9000" b="1" kern="0" spc="-180" dirty="0">
                <a:solidFill>
                  <a:srgbClr val="C8A951"/>
                </a:solidFill>
                <a:latin typeface="Lato" pitchFamily="34" charset="0"/>
                <a:ea typeface="Lato" pitchFamily="34" charset="-122"/>
                <a:cs typeface="Lato" pitchFamily="34" charset="-120"/>
              </a:rPr>
              <a:t>02</a:t>
            </a:r>
            <a:endParaRPr lang="en-US" sz="9000" dirty="0"/>
          </a:p>
        </p:txBody>
      </p:sp>
      <p:sp>
        <p:nvSpPr>
          <p:cNvPr id="19" name="Text 12"/>
          <p:cNvSpPr txBox="1"/>
          <p:nvPr/>
        </p:nvSpPr>
        <p:spPr>
          <a:xfrm>
            <a:off x="6953098" y="5810098"/>
            <a:ext cx="4381805" cy="790956"/>
          </a:xfrm>
          <a:prstGeom prst="rect">
            <a:avLst/>
          </a:prstGeom>
          <a:noFill/>
          <a:ln/>
        </p:spPr>
        <p:txBody>
          <a:bodyPr wrap="square" lIns="0" tIns="0" rIns="0" bIns="0" rtlCol="0" anchor="ctr"/>
          <a:lstStyle/>
          <a:p>
            <a:pPr marL="0" indent="0" algn="l">
              <a:lnSpc>
                <a:spcPct val="115000"/>
              </a:lnSpc>
              <a:buNone/>
            </a:pPr>
            <a:r>
              <a:rPr lang="en-US" sz="2700" b="1" kern="0" spc="-27" dirty="0">
                <a:solidFill>
                  <a:srgbClr val="0B2545"/>
                </a:solidFill>
                <a:latin typeface="Lato" pitchFamily="34" charset="0"/>
                <a:ea typeface="Lato" pitchFamily="34" charset="-122"/>
                <a:cs typeface="Lato" pitchFamily="34" charset="-120"/>
              </a:rPr>
              <a:t>Baldrige does </a:t>
            </a:r>
            <a:r>
              <a:rPr lang="en-US" sz="2700" b="1" i="1" kern="0" spc="-27" dirty="0">
                <a:solidFill>
                  <a:srgbClr val="C8A951"/>
                </a:solidFill>
                <a:latin typeface="Lato" pitchFamily="34" charset="0"/>
                <a:ea typeface="Lato" pitchFamily="34" charset="-122"/>
                <a:cs typeface="Lato" pitchFamily="34" charset="-120"/>
              </a:rPr>
              <a:t>not require an award application.</a:t>
            </a:r>
            <a:endParaRPr lang="en-US" sz="2700" dirty="0"/>
          </a:p>
        </p:txBody>
      </p:sp>
      <p:sp>
        <p:nvSpPr>
          <p:cNvPr id="20" name="Text 13"/>
          <p:cNvSpPr txBox="1"/>
          <p:nvPr/>
        </p:nvSpPr>
        <p:spPr>
          <a:xfrm>
            <a:off x="6953098" y="7334402"/>
            <a:ext cx="4381805" cy="629107"/>
          </a:xfrm>
          <a:prstGeom prst="rect">
            <a:avLst/>
          </a:prstGeom>
          <a:noFill/>
          <a:ln/>
        </p:spPr>
        <p:txBody>
          <a:bodyPr wrap="square" lIns="0" tIns="0" rIns="0" bIns="0" rtlCol="0" anchor="ctr"/>
          <a:lstStyle/>
          <a:p>
            <a:pPr marL="0" indent="0" algn="l">
              <a:lnSpc>
                <a:spcPts val="2441"/>
              </a:lnSpc>
              <a:buNone/>
            </a:pPr>
            <a:r>
              <a:rPr lang="en-US" sz="2100" dirty="0">
                <a:solidFill>
                  <a:srgbClr val="33455E"/>
                </a:solidFill>
                <a:latin typeface="Lato" pitchFamily="34" charset="0"/>
                <a:ea typeface="Lato" pitchFamily="34" charset="-122"/>
                <a:cs typeface="Lato" pitchFamily="34" charset="-120"/>
              </a:rPr>
              <a:t>Any organization can use the Framework for assessment, learning, planning, and improvement.</a:t>
            </a:r>
            <a:endParaRPr lang="en-US" sz="2100" dirty="0"/>
          </a:p>
        </p:txBody>
      </p:sp>
      <p:sp>
        <p:nvSpPr>
          <p:cNvPr id="21" name="Text 14"/>
          <p:cNvSpPr txBox="1"/>
          <p:nvPr/>
        </p:nvSpPr>
        <p:spPr>
          <a:xfrm>
            <a:off x="12382805" y="4114800"/>
            <a:ext cx="4381805" cy="1143000"/>
          </a:xfrm>
          <a:prstGeom prst="rect">
            <a:avLst/>
          </a:prstGeom>
          <a:noFill/>
          <a:ln/>
        </p:spPr>
        <p:txBody>
          <a:bodyPr wrap="none" lIns="0" tIns="0" rIns="0" bIns="0" rtlCol="0" anchor="ctr"/>
          <a:lstStyle/>
          <a:p>
            <a:pPr marL="0" indent="0" algn="l">
              <a:buNone/>
            </a:pPr>
            <a:r>
              <a:rPr lang="en-US" sz="9000" b="1" kern="0" spc="-180" dirty="0">
                <a:solidFill>
                  <a:srgbClr val="C8A951"/>
                </a:solidFill>
                <a:latin typeface="Lato" pitchFamily="34" charset="0"/>
                <a:ea typeface="Lato" pitchFamily="34" charset="-122"/>
                <a:cs typeface="Lato" pitchFamily="34" charset="-120"/>
              </a:rPr>
              <a:t>03</a:t>
            </a:r>
            <a:endParaRPr lang="en-US" sz="9000" dirty="0"/>
          </a:p>
        </p:txBody>
      </p:sp>
      <p:sp>
        <p:nvSpPr>
          <p:cNvPr id="22" name="Text 15"/>
          <p:cNvSpPr txBox="1"/>
          <p:nvPr/>
        </p:nvSpPr>
        <p:spPr>
          <a:xfrm>
            <a:off x="12382805" y="5810098"/>
            <a:ext cx="4381805" cy="1191463"/>
          </a:xfrm>
          <a:prstGeom prst="rect">
            <a:avLst/>
          </a:prstGeom>
          <a:noFill/>
          <a:ln/>
        </p:spPr>
        <p:txBody>
          <a:bodyPr wrap="square" lIns="0" tIns="0" rIns="0" bIns="0" rtlCol="0" anchor="ctr"/>
          <a:lstStyle/>
          <a:p>
            <a:pPr marL="0" indent="0" algn="l">
              <a:lnSpc>
                <a:spcPct val="115000"/>
              </a:lnSpc>
              <a:buNone/>
            </a:pPr>
            <a:r>
              <a:rPr lang="en-US" sz="2700" b="1" kern="0" spc="-27" dirty="0">
                <a:solidFill>
                  <a:srgbClr val="FFFFFF"/>
                </a:solidFill>
                <a:latin typeface="Lato" pitchFamily="34" charset="0"/>
                <a:ea typeface="Lato" pitchFamily="34" charset="-122"/>
                <a:cs typeface="Lato" pitchFamily="34" charset="-120"/>
              </a:rPr>
              <a:t>Organizations can </a:t>
            </a:r>
            <a:r>
              <a:rPr lang="en-US" sz="2700" b="1" i="1" kern="0" spc="-27" dirty="0">
                <a:solidFill>
                  <a:srgbClr val="C8A951"/>
                </a:solidFill>
                <a:latin typeface="Lato" pitchFamily="34" charset="0"/>
                <a:ea typeface="Lato" pitchFamily="34" charset="-122"/>
                <a:cs typeface="Lato" pitchFamily="34" charset="-120"/>
              </a:rPr>
              <a:t>begin at the level that fits their maturity.</a:t>
            </a:r>
            <a:endParaRPr lang="en-US" sz="2700" dirty="0"/>
          </a:p>
        </p:txBody>
      </p:sp>
      <p:sp>
        <p:nvSpPr>
          <p:cNvPr id="23" name="Text 16"/>
          <p:cNvSpPr txBox="1"/>
          <p:nvPr/>
        </p:nvSpPr>
        <p:spPr>
          <a:xfrm>
            <a:off x="12382805" y="7334402"/>
            <a:ext cx="4381805" cy="933602"/>
          </a:xfrm>
          <a:prstGeom prst="rect">
            <a:avLst/>
          </a:prstGeom>
          <a:noFill/>
          <a:ln/>
        </p:spPr>
        <p:txBody>
          <a:bodyPr wrap="square" lIns="0" tIns="0" rIns="0" bIns="0" rtlCol="0" anchor="ctr"/>
          <a:lstStyle/>
          <a:p>
            <a:pPr marL="0" indent="0" algn="l">
              <a:lnSpc>
                <a:spcPts val="2441"/>
              </a:lnSpc>
              <a:buNone/>
            </a:pPr>
            <a:r>
              <a:rPr lang="en-US" sz="2100" dirty="0">
                <a:solidFill>
                  <a:srgbClr val="CFD8E6"/>
                </a:solidFill>
                <a:latin typeface="Lato" pitchFamily="34" charset="0"/>
                <a:ea typeface="Lato" pitchFamily="34" charset="-122"/>
                <a:cs typeface="Lato" pitchFamily="34" charset="-120"/>
              </a:rPr>
              <a:t>The 2026 Maturity Pathways provide practical starting points for organizations of every size, sector, and stage.</a:t>
            </a:r>
            <a:endParaRPr lang="en-US" sz="2100" dirty="0"/>
          </a:p>
        </p:txBody>
      </p:sp>
      <p:sp>
        <p:nvSpPr>
          <p:cNvPr id="24" name="Text 17"/>
          <p:cNvSpPr txBox="1"/>
          <p:nvPr/>
        </p:nvSpPr>
        <p:spPr>
          <a:xfrm>
            <a:off x="1143000" y="9334195"/>
            <a:ext cx="16002000" cy="352958"/>
          </a:xfrm>
          <a:prstGeom prst="rect">
            <a:avLst/>
          </a:prstGeom>
          <a:noFill/>
          <a:ln/>
        </p:spPr>
        <p:txBody>
          <a:bodyPr wrap="none" lIns="0" tIns="0" rIns="0" bIns="0" rtlCol="0" anchor="ctr"/>
          <a:lstStyle/>
          <a:p>
            <a:pPr marL="0" indent="0" algn="ctr">
              <a:buNone/>
            </a:pPr>
            <a:r>
              <a:rPr lang="en-US" sz="2100" i="1" dirty="0">
                <a:solidFill>
                  <a:srgbClr val="0B2545"/>
                </a:solidFill>
                <a:latin typeface="Lato" pitchFamily="34" charset="0"/>
                <a:ea typeface="Lato" pitchFamily="34" charset="-122"/>
                <a:cs typeface="Lato" pitchFamily="34" charset="-120"/>
              </a:rPr>
              <a:t>Say them plainly. Say them often. Then </a:t>
            </a:r>
            <a:r>
              <a:rPr lang="en-US" sz="2100" b="1" i="1" dirty="0">
                <a:solidFill>
                  <a:srgbClr val="C8A951"/>
                </a:solidFill>
                <a:latin typeface="Lato" pitchFamily="34" charset="0"/>
                <a:ea typeface="Lato" pitchFamily="34" charset="-122"/>
                <a:cs typeface="Lato" pitchFamily="34" charset="-120"/>
              </a:rPr>
              <a:t>stop and listen.</a:t>
            </a:r>
            <a:endParaRPr lang="en-US" sz="2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B2545"/>
        </a:solidFill>
        <a:effectLst/>
      </p:bgPr>
    </p:bg>
    <p:spTree>
      <p:nvGrpSpPr>
        <p:cNvPr id="1" name=""/>
        <p:cNvGrpSpPr/>
        <p:nvPr/>
      </p:nvGrpSpPr>
      <p:grpSpPr>
        <a:xfrm>
          <a:off x="0" y="0"/>
          <a:ext cx="0" cy="0"/>
          <a:chOff x="0" y="0"/>
          <a:chExt cx="0" cy="0"/>
        </a:xfrm>
      </p:grpSpPr>
      <p:pic>
        <p:nvPicPr>
          <p:cNvPr id="2" name="Image 0" descr="gen-dedup-8fc8a33ff8ea9e498208326f13ad89a6.jpg"/>
          <p:cNvPicPr>
            <a:picLocks noChangeAspect="1"/>
          </p:cNvPicPr>
          <p:nvPr/>
        </p:nvPicPr>
        <p:blipFill>
          <a:blip r:embed="rId3"/>
          <a:srcRect/>
          <a:stretch/>
        </p:blipFill>
        <p:spPr>
          <a:xfrm>
            <a:off x="0" y="0"/>
            <a:ext cx="18288000" cy="10287000"/>
          </a:xfrm>
          <a:prstGeom prst="rect">
            <a:avLst/>
          </a:prstGeom>
        </p:spPr>
      </p:pic>
      <p:pic>
        <p:nvPicPr>
          <p:cNvPr id="3" name="Image 1" descr="gen-dedup-9c4a1b405af9c2f10b78783b0f531e5d.png"/>
          <p:cNvPicPr>
            <a:picLocks noChangeAspect="1"/>
          </p:cNvPicPr>
          <p:nvPr/>
        </p:nvPicPr>
        <p:blipFill>
          <a:blip r:embed="rId4"/>
          <a:srcRect l="-385" r="-385"/>
          <a:stretch/>
        </p:blipFill>
        <p:spPr>
          <a:xfrm>
            <a:off x="1143000" y="857707"/>
            <a:ext cx="761695" cy="28346"/>
          </a:xfrm>
          <a:prstGeom prst="rect">
            <a:avLst/>
          </a:prstGeom>
        </p:spPr>
      </p:pic>
      <p:sp>
        <p:nvSpPr>
          <p:cNvPr id="4" name="Shape 0"/>
          <p:cNvSpPr/>
          <p:nvPr/>
        </p:nvSpPr>
        <p:spPr>
          <a:xfrm>
            <a:off x="1143000" y="4476902"/>
            <a:ext cx="5162702" cy="2971800"/>
          </a:xfrm>
          <a:prstGeom prst="rect">
            <a:avLst/>
          </a:prstGeom>
          <a:solidFill>
            <a:srgbClr val="FFFFFF">
              <a:alpha val="5000"/>
            </a:srgbClr>
          </a:solidFill>
          <a:ln w="12700">
            <a:solidFill>
              <a:srgbClr val="C8A951">
                <a:alpha val="35000"/>
              </a:srgbClr>
            </a:solidFill>
            <a:prstDash val="solid"/>
          </a:ln>
        </p:spPr>
        <p:txBody>
          <a:bodyPr/>
          <a:lstStyle/>
          <a:p>
            <a:endParaRPr lang="en-US"/>
          </a:p>
        </p:txBody>
      </p:sp>
      <p:pic>
        <p:nvPicPr>
          <p:cNvPr id="5" name="Image 2" descr="gen-dedup-70a2badec0fe5569a60c9b5b9b1b3cf4.png"/>
          <p:cNvPicPr>
            <a:picLocks noChangeAspect="1"/>
          </p:cNvPicPr>
          <p:nvPr/>
        </p:nvPicPr>
        <p:blipFill>
          <a:blip r:embed="rId5"/>
          <a:srcRect t="-360" b="-360"/>
          <a:stretch/>
        </p:blipFill>
        <p:spPr>
          <a:xfrm>
            <a:off x="1524305" y="6019495"/>
            <a:ext cx="381305" cy="19202"/>
          </a:xfrm>
          <a:prstGeom prst="rect">
            <a:avLst/>
          </a:prstGeom>
        </p:spPr>
      </p:pic>
      <p:sp>
        <p:nvSpPr>
          <p:cNvPr id="6" name="Shape 1"/>
          <p:cNvSpPr/>
          <p:nvPr/>
        </p:nvSpPr>
        <p:spPr>
          <a:xfrm>
            <a:off x="6572707" y="4476902"/>
            <a:ext cx="5162702" cy="2971800"/>
          </a:xfrm>
          <a:prstGeom prst="rect">
            <a:avLst/>
          </a:prstGeom>
          <a:solidFill>
            <a:srgbClr val="FFFFFF">
              <a:alpha val="5000"/>
            </a:srgbClr>
          </a:solidFill>
          <a:ln w="12700">
            <a:solidFill>
              <a:srgbClr val="C8A951">
                <a:alpha val="35000"/>
              </a:srgbClr>
            </a:solidFill>
            <a:prstDash val="solid"/>
          </a:ln>
        </p:spPr>
        <p:txBody>
          <a:bodyPr/>
          <a:lstStyle/>
          <a:p>
            <a:endParaRPr lang="en-US"/>
          </a:p>
        </p:txBody>
      </p:sp>
      <p:pic>
        <p:nvPicPr>
          <p:cNvPr id="7" name="Image 3" descr="gen-dedup-70a2badec0fe5569a60c9b5b9b1b3cf4.png"/>
          <p:cNvPicPr>
            <a:picLocks noChangeAspect="1"/>
          </p:cNvPicPr>
          <p:nvPr/>
        </p:nvPicPr>
        <p:blipFill>
          <a:blip r:embed="rId5"/>
          <a:srcRect t="-360" b="-360"/>
          <a:stretch/>
        </p:blipFill>
        <p:spPr>
          <a:xfrm>
            <a:off x="6953098" y="6019495"/>
            <a:ext cx="381305" cy="19202"/>
          </a:xfrm>
          <a:prstGeom prst="rect">
            <a:avLst/>
          </a:prstGeom>
        </p:spPr>
      </p:pic>
      <p:sp>
        <p:nvSpPr>
          <p:cNvPr id="8" name="Shape 2"/>
          <p:cNvSpPr/>
          <p:nvPr/>
        </p:nvSpPr>
        <p:spPr>
          <a:xfrm>
            <a:off x="12001500" y="4476902"/>
            <a:ext cx="5143500" cy="2952598"/>
          </a:xfrm>
          <a:prstGeom prst="rect">
            <a:avLst/>
          </a:prstGeom>
          <a:solidFill>
            <a:srgbClr val="C8A951"/>
          </a:solidFill>
          <a:ln w="12700">
            <a:solidFill>
              <a:srgbClr val="FFFFFF">
                <a:alpha val="0"/>
              </a:srgbClr>
            </a:solidFill>
            <a:prstDash val="solid"/>
          </a:ln>
        </p:spPr>
        <p:txBody>
          <a:bodyPr/>
          <a:lstStyle/>
          <a:p>
            <a:endParaRPr lang="en-US"/>
          </a:p>
        </p:txBody>
      </p:sp>
      <p:pic>
        <p:nvPicPr>
          <p:cNvPr id="9" name="Image 4" descr="gen-dedup-a44346af80258674e24cc1194d2740ae.png"/>
          <p:cNvPicPr>
            <a:picLocks noChangeAspect="1"/>
          </p:cNvPicPr>
          <p:nvPr/>
        </p:nvPicPr>
        <p:blipFill>
          <a:blip r:embed="rId6"/>
          <a:srcRect t="-360" b="-360"/>
          <a:stretch/>
        </p:blipFill>
        <p:spPr>
          <a:xfrm>
            <a:off x="12382805" y="6019495"/>
            <a:ext cx="381305" cy="19202"/>
          </a:xfrm>
          <a:prstGeom prst="rect">
            <a:avLst/>
          </a:prstGeom>
        </p:spPr>
      </p:pic>
      <p:sp>
        <p:nvSpPr>
          <p:cNvPr id="10" name="Shape 3"/>
          <p:cNvSpPr/>
          <p:nvPr/>
        </p:nvSpPr>
        <p:spPr>
          <a:xfrm>
            <a:off x="1143000" y="7905902"/>
            <a:ext cx="16021202" cy="1447495"/>
          </a:xfrm>
          <a:prstGeom prst="rect">
            <a:avLst/>
          </a:prstGeom>
          <a:solidFill>
            <a:srgbClr val="FFFFFF">
              <a:alpha val="3000"/>
            </a:srgbClr>
          </a:solidFill>
          <a:ln w="12700">
            <a:solidFill>
              <a:srgbClr val="C8A951">
                <a:alpha val="45000"/>
              </a:srgbClr>
            </a:solidFill>
            <a:prstDash val="solid"/>
          </a:ln>
        </p:spPr>
        <p:txBody>
          <a:bodyPr/>
          <a:lstStyle/>
          <a:p>
            <a:endParaRPr lang="en-US"/>
          </a:p>
        </p:txBody>
      </p:sp>
      <p:sp>
        <p:nvSpPr>
          <p:cNvPr id="11" name="Text 4"/>
          <p:cNvSpPr txBox="1"/>
          <p:nvPr/>
        </p:nvSpPr>
        <p:spPr>
          <a:xfrm>
            <a:off x="2095805" y="743407"/>
            <a:ext cx="8572500" cy="210312"/>
          </a:xfrm>
          <a:prstGeom prst="rect">
            <a:avLst/>
          </a:prstGeom>
          <a:noFill/>
          <a:ln/>
        </p:spPr>
        <p:txBody>
          <a:bodyPr wrap="none" lIns="0" tIns="0" rIns="0" bIns="0" rtlCol="0" anchor="ctr"/>
          <a:lstStyle/>
          <a:p>
            <a:pPr marL="0" indent="0" algn="l">
              <a:buNone/>
            </a:pPr>
            <a:r>
              <a:rPr lang="en-US" sz="2100" b="1" kern="0" spc="378" dirty="0">
                <a:solidFill>
                  <a:srgbClr val="C8A951"/>
                </a:solidFill>
                <a:latin typeface="Lato" pitchFamily="34" charset="0"/>
                <a:ea typeface="Lato" pitchFamily="34" charset="-122"/>
                <a:cs typeface="Lato" pitchFamily="34" charset="-120"/>
              </a:rPr>
              <a:t>14 · Next step</a:t>
            </a:r>
            <a:endParaRPr lang="en-US" sz="2100" dirty="0"/>
          </a:p>
        </p:txBody>
      </p:sp>
      <p:sp>
        <p:nvSpPr>
          <p:cNvPr id="12" name="Text 5"/>
          <p:cNvSpPr txBox="1"/>
          <p:nvPr/>
        </p:nvSpPr>
        <p:spPr>
          <a:xfrm>
            <a:off x="1143000" y="1333195"/>
            <a:ext cx="16422624" cy="1257300"/>
          </a:xfrm>
          <a:prstGeom prst="rect">
            <a:avLst/>
          </a:prstGeom>
          <a:noFill/>
          <a:ln/>
        </p:spPr>
        <p:txBody>
          <a:bodyPr wrap="none" lIns="0" tIns="0" rIns="0" bIns="0" rtlCol="0" anchor="ctr"/>
          <a:lstStyle/>
          <a:p>
            <a:pPr marL="0" indent="0" algn="l">
              <a:buNone/>
            </a:pPr>
            <a:r>
              <a:rPr lang="en-US" sz="9900" b="1" kern="0" spc="-297" dirty="0">
                <a:solidFill>
                  <a:srgbClr val="FFFFFF"/>
                </a:solidFill>
                <a:latin typeface="Lato" pitchFamily="34" charset="0"/>
                <a:ea typeface="Lato" pitchFamily="34" charset="-122"/>
                <a:cs typeface="Lato" pitchFamily="34" charset="-120"/>
              </a:rPr>
              <a:t>Recommended </a:t>
            </a:r>
            <a:r>
              <a:rPr lang="en-US" sz="9900" b="1" i="1" kern="0" spc="-297" dirty="0">
                <a:solidFill>
                  <a:srgbClr val="C8A951"/>
                </a:solidFill>
                <a:latin typeface="Lato" pitchFamily="34" charset="0"/>
                <a:ea typeface="Lato" pitchFamily="34" charset="-122"/>
                <a:cs typeface="Lato" pitchFamily="34" charset="-120"/>
              </a:rPr>
              <a:t>first step.</a:t>
            </a:r>
            <a:endParaRPr lang="en-US" sz="9900" dirty="0"/>
          </a:p>
        </p:txBody>
      </p:sp>
      <p:sp>
        <p:nvSpPr>
          <p:cNvPr id="13" name="Text 6"/>
          <p:cNvSpPr txBox="1"/>
          <p:nvPr/>
        </p:nvSpPr>
        <p:spPr>
          <a:xfrm>
            <a:off x="1143000" y="3238805"/>
            <a:ext cx="16687800" cy="457200"/>
          </a:xfrm>
          <a:prstGeom prst="rect">
            <a:avLst/>
          </a:prstGeom>
          <a:noFill/>
          <a:ln/>
        </p:spPr>
        <p:txBody>
          <a:bodyPr wrap="none" lIns="0" tIns="0" rIns="0" bIns="0" rtlCol="0" anchor="ctr"/>
          <a:lstStyle/>
          <a:p>
            <a:pPr marL="0" indent="0" algn="l">
              <a:buNone/>
            </a:pPr>
            <a:r>
              <a:rPr lang="en-US" sz="2550" i="1" dirty="0">
                <a:solidFill>
                  <a:srgbClr val="CFD8E6"/>
                </a:solidFill>
                <a:latin typeface="Lato" pitchFamily="34" charset="0"/>
                <a:ea typeface="Lato" pitchFamily="34" charset="-122"/>
                <a:cs typeface="Lato" pitchFamily="34" charset="-120"/>
              </a:rPr>
              <a:t>Choose one important organizational priority. Bring the responsible senior leaders together for 30 minutes.</a:t>
            </a:r>
            <a:endParaRPr lang="en-US" sz="2550" dirty="0"/>
          </a:p>
        </p:txBody>
      </p:sp>
      <p:sp>
        <p:nvSpPr>
          <p:cNvPr id="14" name="Text 7"/>
          <p:cNvSpPr txBox="1"/>
          <p:nvPr/>
        </p:nvSpPr>
        <p:spPr>
          <a:xfrm>
            <a:off x="1524305" y="4743907"/>
            <a:ext cx="4381805" cy="162763"/>
          </a:xfrm>
          <a:prstGeom prst="rect">
            <a:avLst/>
          </a:prstGeom>
          <a:noFill/>
          <a:ln/>
        </p:spPr>
        <p:txBody>
          <a:bodyPr wrap="none" lIns="0" tIns="0" rIns="0" bIns="0" rtlCol="0" anchor="ctr"/>
          <a:lstStyle/>
          <a:p>
            <a:pPr marL="0" indent="0" algn="l">
              <a:buNone/>
            </a:pPr>
            <a:r>
              <a:rPr lang="en-US" sz="2100" b="1" kern="0" spc="294" dirty="0">
                <a:solidFill>
                  <a:srgbClr val="C8A951"/>
                </a:solidFill>
                <a:latin typeface="Lato" pitchFamily="34" charset="0"/>
                <a:ea typeface="Lato" pitchFamily="34" charset="-122"/>
                <a:cs typeface="Lato" pitchFamily="34" charset="-120"/>
              </a:rPr>
              <a:t>Step 01</a:t>
            </a:r>
            <a:endParaRPr lang="en-US" sz="2100" dirty="0"/>
          </a:p>
        </p:txBody>
      </p:sp>
      <p:sp>
        <p:nvSpPr>
          <p:cNvPr id="15" name="Text 8"/>
          <p:cNvSpPr txBox="1"/>
          <p:nvPr/>
        </p:nvSpPr>
        <p:spPr>
          <a:xfrm>
            <a:off x="1524305" y="5086807"/>
            <a:ext cx="4381805" cy="419710"/>
          </a:xfrm>
          <a:prstGeom prst="rect">
            <a:avLst/>
          </a:prstGeom>
          <a:noFill/>
          <a:ln/>
        </p:spPr>
        <p:txBody>
          <a:bodyPr wrap="none" lIns="0" tIns="0" rIns="0" bIns="0" rtlCol="0" anchor="ctr"/>
          <a:lstStyle/>
          <a:p>
            <a:pPr marL="0" indent="0" algn="l">
              <a:buNone/>
            </a:pPr>
            <a:r>
              <a:rPr lang="en-US" sz="3000" b="1" kern="0" spc="-45" dirty="0">
                <a:solidFill>
                  <a:srgbClr val="FFFFFF"/>
                </a:solidFill>
                <a:latin typeface="Lato" pitchFamily="34" charset="0"/>
                <a:ea typeface="Lato" pitchFamily="34" charset="-122"/>
                <a:cs typeface="Lato" pitchFamily="34" charset="-120"/>
              </a:rPr>
              <a:t>Choose one priority</a:t>
            </a:r>
            <a:endParaRPr lang="en-US" sz="3000" dirty="0"/>
          </a:p>
        </p:txBody>
      </p:sp>
      <p:sp>
        <p:nvSpPr>
          <p:cNvPr id="16" name="Text 9"/>
          <p:cNvSpPr txBox="1"/>
          <p:nvPr/>
        </p:nvSpPr>
        <p:spPr>
          <a:xfrm>
            <a:off x="1524305" y="6286500"/>
            <a:ext cx="4381805" cy="905256"/>
          </a:xfrm>
          <a:prstGeom prst="rect">
            <a:avLst/>
          </a:prstGeom>
          <a:noFill/>
          <a:ln/>
        </p:spPr>
        <p:txBody>
          <a:bodyPr wrap="square" lIns="0" tIns="0" rIns="0" bIns="0" rtlCol="0" anchor="ctr"/>
          <a:lstStyle/>
          <a:p>
            <a:pPr marL="0" indent="0" algn="l">
              <a:lnSpc>
                <a:spcPts val="2363"/>
              </a:lnSpc>
              <a:buNone/>
            </a:pPr>
            <a:r>
              <a:rPr lang="en-US" sz="2100" dirty="0">
                <a:solidFill>
                  <a:srgbClr val="CFD8E6"/>
                </a:solidFill>
                <a:latin typeface="Lato" pitchFamily="34" charset="0"/>
                <a:ea typeface="Lato" pitchFamily="34" charset="-122"/>
                <a:cs typeface="Lato" pitchFamily="34" charset="-120"/>
              </a:rPr>
              <a:t>One issue that already matters. Not a program, not a portfolio. A single priority that carries weight.</a:t>
            </a:r>
            <a:endParaRPr lang="en-US" sz="2100" dirty="0"/>
          </a:p>
        </p:txBody>
      </p:sp>
      <p:sp>
        <p:nvSpPr>
          <p:cNvPr id="17" name="Text 10"/>
          <p:cNvSpPr txBox="1"/>
          <p:nvPr/>
        </p:nvSpPr>
        <p:spPr>
          <a:xfrm>
            <a:off x="6953098" y="4743907"/>
            <a:ext cx="4381805" cy="162763"/>
          </a:xfrm>
          <a:prstGeom prst="rect">
            <a:avLst/>
          </a:prstGeom>
          <a:noFill/>
          <a:ln/>
        </p:spPr>
        <p:txBody>
          <a:bodyPr wrap="none" lIns="0" tIns="0" rIns="0" bIns="0" rtlCol="0" anchor="ctr"/>
          <a:lstStyle/>
          <a:p>
            <a:pPr marL="0" indent="0" algn="l">
              <a:buNone/>
            </a:pPr>
            <a:r>
              <a:rPr lang="en-US" sz="2100" b="1" kern="0" spc="294" dirty="0">
                <a:solidFill>
                  <a:srgbClr val="C8A951"/>
                </a:solidFill>
                <a:latin typeface="Lato" pitchFamily="34" charset="0"/>
                <a:ea typeface="Lato" pitchFamily="34" charset="-122"/>
                <a:cs typeface="Lato" pitchFamily="34" charset="-120"/>
              </a:rPr>
              <a:t>Step 02</a:t>
            </a:r>
            <a:endParaRPr lang="en-US" sz="2100" dirty="0"/>
          </a:p>
        </p:txBody>
      </p:sp>
      <p:sp>
        <p:nvSpPr>
          <p:cNvPr id="18" name="Text 11"/>
          <p:cNvSpPr txBox="1"/>
          <p:nvPr/>
        </p:nvSpPr>
        <p:spPr>
          <a:xfrm>
            <a:off x="6953098" y="5086807"/>
            <a:ext cx="4796942" cy="419710"/>
          </a:xfrm>
          <a:prstGeom prst="rect">
            <a:avLst/>
          </a:prstGeom>
          <a:noFill/>
          <a:ln/>
        </p:spPr>
        <p:txBody>
          <a:bodyPr wrap="none" lIns="0" tIns="0" rIns="0" bIns="0" rtlCol="0" anchor="ctr"/>
          <a:lstStyle/>
          <a:p>
            <a:pPr marL="0" indent="0" algn="l">
              <a:buNone/>
            </a:pPr>
            <a:r>
              <a:rPr lang="en-US" sz="3000" b="1" kern="0" spc="-45" dirty="0">
                <a:solidFill>
                  <a:srgbClr val="FFFFFF"/>
                </a:solidFill>
                <a:latin typeface="Lato" pitchFamily="34" charset="0"/>
                <a:ea typeface="Lato" pitchFamily="34" charset="-122"/>
                <a:cs typeface="Lato" pitchFamily="34" charset="-120"/>
              </a:rPr>
              <a:t>Use the six questions</a:t>
            </a:r>
            <a:endParaRPr lang="en-US" sz="3000" dirty="0"/>
          </a:p>
        </p:txBody>
      </p:sp>
      <p:sp>
        <p:nvSpPr>
          <p:cNvPr id="19" name="Text 12"/>
          <p:cNvSpPr txBox="1"/>
          <p:nvPr/>
        </p:nvSpPr>
        <p:spPr>
          <a:xfrm>
            <a:off x="6953098" y="6286500"/>
            <a:ext cx="4381805" cy="905256"/>
          </a:xfrm>
          <a:prstGeom prst="rect">
            <a:avLst/>
          </a:prstGeom>
          <a:noFill/>
          <a:ln/>
        </p:spPr>
        <p:txBody>
          <a:bodyPr wrap="square" lIns="0" tIns="0" rIns="0" bIns="0" rtlCol="0" anchor="ctr"/>
          <a:lstStyle/>
          <a:p>
            <a:pPr marL="0" indent="0" algn="l">
              <a:lnSpc>
                <a:spcPts val="2363"/>
              </a:lnSpc>
              <a:buNone/>
            </a:pPr>
            <a:r>
              <a:rPr lang="en-US" sz="2100" dirty="0">
                <a:solidFill>
                  <a:srgbClr val="CFD8E6"/>
                </a:solidFill>
                <a:latin typeface="Lato" pitchFamily="34" charset="0"/>
                <a:ea typeface="Lato" pitchFamily="34" charset="-122"/>
                <a:cs typeface="Lato" pitchFamily="34" charset="-120"/>
              </a:rPr>
              <a:t>Examine the issue through the leadership questions. Let the systems perspective surface in the answers.</a:t>
            </a:r>
            <a:endParaRPr lang="en-US" sz="2100" dirty="0"/>
          </a:p>
        </p:txBody>
      </p:sp>
      <p:sp>
        <p:nvSpPr>
          <p:cNvPr id="20" name="Text 13"/>
          <p:cNvSpPr txBox="1"/>
          <p:nvPr/>
        </p:nvSpPr>
        <p:spPr>
          <a:xfrm>
            <a:off x="12382805" y="4743907"/>
            <a:ext cx="4381805" cy="162763"/>
          </a:xfrm>
          <a:prstGeom prst="rect">
            <a:avLst/>
          </a:prstGeom>
          <a:noFill/>
          <a:ln/>
        </p:spPr>
        <p:txBody>
          <a:bodyPr wrap="none" lIns="0" tIns="0" rIns="0" bIns="0" rtlCol="0" anchor="ctr"/>
          <a:lstStyle/>
          <a:p>
            <a:pPr marL="0" indent="0" algn="l">
              <a:buNone/>
            </a:pPr>
            <a:r>
              <a:rPr lang="en-US" sz="2100" b="1" kern="0" spc="294" dirty="0">
                <a:solidFill>
                  <a:srgbClr val="0B2545"/>
                </a:solidFill>
                <a:latin typeface="Lato" pitchFamily="34" charset="0"/>
                <a:ea typeface="Lato" pitchFamily="34" charset="-122"/>
                <a:cs typeface="Lato" pitchFamily="34" charset="-120"/>
              </a:rPr>
              <a:t>Step 03</a:t>
            </a:r>
            <a:endParaRPr lang="en-US" sz="2100" dirty="0"/>
          </a:p>
        </p:txBody>
      </p:sp>
      <p:sp>
        <p:nvSpPr>
          <p:cNvPr id="21" name="Text 14"/>
          <p:cNvSpPr txBox="1"/>
          <p:nvPr/>
        </p:nvSpPr>
        <p:spPr>
          <a:xfrm>
            <a:off x="12382805" y="5086807"/>
            <a:ext cx="4578401" cy="419710"/>
          </a:xfrm>
          <a:prstGeom prst="rect">
            <a:avLst/>
          </a:prstGeom>
          <a:noFill/>
          <a:ln/>
        </p:spPr>
        <p:txBody>
          <a:bodyPr wrap="none" lIns="0" tIns="0" rIns="0" bIns="0" rtlCol="0" anchor="ctr"/>
          <a:lstStyle/>
          <a:p>
            <a:pPr marL="0" indent="0" algn="l">
              <a:buNone/>
            </a:pPr>
            <a:r>
              <a:rPr lang="en-US" sz="3000" b="1" kern="0" spc="-45" dirty="0">
                <a:solidFill>
                  <a:srgbClr val="0B2545"/>
                </a:solidFill>
                <a:latin typeface="Lato" pitchFamily="34" charset="0"/>
                <a:ea typeface="Lato" pitchFamily="34" charset="-122"/>
                <a:cs typeface="Lato" pitchFamily="34" charset="-120"/>
              </a:rPr>
              <a:t>Decide the next move</a:t>
            </a:r>
            <a:endParaRPr lang="en-US" sz="3000" dirty="0"/>
          </a:p>
        </p:txBody>
      </p:sp>
      <p:sp>
        <p:nvSpPr>
          <p:cNvPr id="22" name="Text 15"/>
          <p:cNvSpPr txBox="1"/>
          <p:nvPr/>
        </p:nvSpPr>
        <p:spPr>
          <a:xfrm>
            <a:off x="12382805" y="6286500"/>
            <a:ext cx="4381805" cy="905256"/>
          </a:xfrm>
          <a:prstGeom prst="rect">
            <a:avLst/>
          </a:prstGeom>
          <a:noFill/>
          <a:ln/>
        </p:spPr>
        <p:txBody>
          <a:bodyPr wrap="square" lIns="0" tIns="0" rIns="0" bIns="0" rtlCol="0" anchor="ctr"/>
          <a:lstStyle/>
          <a:p>
            <a:pPr marL="0" indent="0" algn="l">
              <a:lnSpc>
                <a:spcPts val="2363"/>
              </a:lnSpc>
              <a:buNone/>
            </a:pPr>
            <a:r>
              <a:rPr lang="en-US" sz="2100" dirty="0">
                <a:solidFill>
                  <a:srgbClr val="0B2545"/>
                </a:solidFill>
                <a:latin typeface="Lato" pitchFamily="34" charset="0"/>
                <a:ea typeface="Lato" pitchFamily="34" charset="-122"/>
                <a:cs typeface="Lato" pitchFamily="34" charset="-120"/>
              </a:rPr>
              <a:t>A focused assessment. A 90-day pilot. Or no further action right now. Any of those is a real answer.</a:t>
            </a:r>
            <a:endParaRPr lang="en-US" sz="2100" dirty="0"/>
          </a:p>
        </p:txBody>
      </p:sp>
      <p:sp>
        <p:nvSpPr>
          <p:cNvPr id="23" name="Text 16"/>
          <p:cNvSpPr txBox="1"/>
          <p:nvPr/>
        </p:nvSpPr>
        <p:spPr>
          <a:xfrm>
            <a:off x="1524305" y="8172907"/>
            <a:ext cx="15240305" cy="181051"/>
          </a:xfrm>
          <a:prstGeom prst="rect">
            <a:avLst/>
          </a:prstGeom>
          <a:noFill/>
          <a:ln/>
        </p:spPr>
        <p:txBody>
          <a:bodyPr wrap="none" lIns="0" tIns="0" rIns="0" bIns="0" rtlCol="0" anchor="ctr"/>
          <a:lstStyle/>
          <a:p>
            <a:pPr marL="0" indent="0" algn="l">
              <a:buNone/>
            </a:pPr>
            <a:r>
              <a:rPr lang="en-US" sz="2100" b="1" kern="0" spc="336" dirty="0">
                <a:solidFill>
                  <a:srgbClr val="C8A951"/>
                </a:solidFill>
                <a:latin typeface="Lato" pitchFamily="34" charset="0"/>
                <a:ea typeface="Lato" pitchFamily="34" charset="-122"/>
                <a:cs typeface="Lato" pitchFamily="34" charset="-120"/>
              </a:rPr>
              <a:t>The Baldrige approach</a:t>
            </a:r>
            <a:endParaRPr lang="en-US" sz="2100" dirty="0"/>
          </a:p>
        </p:txBody>
      </p:sp>
      <p:sp>
        <p:nvSpPr>
          <p:cNvPr id="24" name="Text 17"/>
          <p:cNvSpPr txBox="1"/>
          <p:nvPr/>
        </p:nvSpPr>
        <p:spPr>
          <a:xfrm>
            <a:off x="1524305" y="8524951"/>
            <a:ext cx="15240305" cy="695858"/>
          </a:xfrm>
          <a:prstGeom prst="rect">
            <a:avLst/>
          </a:prstGeom>
          <a:noFill/>
          <a:ln/>
        </p:spPr>
        <p:txBody>
          <a:bodyPr wrap="square" lIns="0" tIns="0" rIns="0" bIns="0" rtlCol="0" anchor="ctr"/>
          <a:lstStyle/>
          <a:p>
            <a:pPr marL="0" indent="0" algn="l">
              <a:lnSpc>
                <a:spcPct val="115000"/>
              </a:lnSpc>
              <a:buNone/>
            </a:pPr>
            <a:r>
              <a:rPr lang="en-US" sz="3700" b="1" kern="0" spc="-78" dirty="0">
                <a:solidFill>
                  <a:srgbClr val="FFFFFF"/>
                </a:solidFill>
                <a:latin typeface="Lato" pitchFamily="34" charset="0"/>
                <a:ea typeface="Lato" pitchFamily="34" charset="-122"/>
                <a:cs typeface="Lato" pitchFamily="34" charset="-120"/>
              </a:rPr>
              <a:t>Start with </a:t>
            </a:r>
            <a:r>
              <a:rPr lang="en-US" sz="3700" b="1" i="1" kern="0" spc="-78" dirty="0">
                <a:solidFill>
                  <a:srgbClr val="C8A951"/>
                </a:solidFill>
                <a:latin typeface="Lato" pitchFamily="34" charset="0"/>
                <a:ea typeface="Lato" pitchFamily="34" charset="-122"/>
                <a:cs typeface="Lato" pitchFamily="34" charset="-120"/>
              </a:rPr>
              <a:t>relevance.</a:t>
            </a:r>
            <a:r>
              <a:rPr lang="en-US" sz="3700" b="1" kern="0" spc="-78" dirty="0">
                <a:solidFill>
                  <a:srgbClr val="FFFFFF"/>
                </a:solidFill>
                <a:latin typeface="Lato" pitchFamily="34" charset="0"/>
                <a:ea typeface="Lato" pitchFamily="34" charset="-122"/>
                <a:cs typeface="Lato" pitchFamily="34" charset="-120"/>
              </a:rPr>
              <a:t> Demonstrate </a:t>
            </a:r>
            <a:r>
              <a:rPr lang="en-US" sz="3700" b="1" i="1" kern="0" spc="-78" dirty="0">
                <a:solidFill>
                  <a:srgbClr val="C8A951"/>
                </a:solidFill>
                <a:latin typeface="Lato" pitchFamily="34" charset="0"/>
                <a:ea typeface="Lato" pitchFamily="34" charset="-122"/>
                <a:cs typeface="Lato" pitchFamily="34" charset="-120"/>
              </a:rPr>
              <a:t>value.</a:t>
            </a:r>
            <a:r>
              <a:rPr lang="en-US" sz="3700" b="1" kern="0" spc="-78" dirty="0">
                <a:solidFill>
                  <a:srgbClr val="FFFFFF"/>
                </a:solidFill>
                <a:latin typeface="Lato" pitchFamily="34" charset="0"/>
                <a:ea typeface="Lato" pitchFamily="34" charset="-122"/>
                <a:cs typeface="Lato" pitchFamily="34" charset="-120"/>
              </a:rPr>
              <a:t> Build commitment through </a:t>
            </a:r>
            <a:r>
              <a:rPr lang="en-US" sz="3700" b="1" i="1" kern="0" spc="-78" dirty="0">
                <a:solidFill>
                  <a:srgbClr val="C8A951"/>
                </a:solidFill>
                <a:latin typeface="Lato" pitchFamily="34" charset="0"/>
                <a:ea typeface="Lato" pitchFamily="34" charset="-122"/>
                <a:cs typeface="Lato" pitchFamily="34" charset="-120"/>
              </a:rPr>
              <a:t>results.</a:t>
            </a:r>
            <a:endParaRPr lang="en-US" sz="3700" dirty="0"/>
          </a:p>
        </p:txBody>
      </p:sp>
      <p:sp>
        <p:nvSpPr>
          <p:cNvPr id="25" name="Text 18"/>
          <p:cNvSpPr txBox="1"/>
          <p:nvPr/>
        </p:nvSpPr>
        <p:spPr>
          <a:xfrm>
            <a:off x="1143000" y="9667951"/>
            <a:ext cx="16002000" cy="171907"/>
          </a:xfrm>
          <a:prstGeom prst="rect">
            <a:avLst/>
          </a:prstGeom>
          <a:noFill/>
          <a:ln/>
        </p:spPr>
        <p:txBody>
          <a:bodyPr wrap="none" lIns="0" tIns="0" rIns="0" bIns="0" rtlCol="0" anchor="ctr"/>
          <a:lstStyle/>
          <a:p>
            <a:pPr marL="0" indent="0" algn="ctr">
              <a:buNone/>
            </a:pPr>
            <a:r>
              <a:rPr lang="en-US" sz="2100" b="1" kern="0" spc="247" dirty="0">
                <a:solidFill>
                  <a:srgbClr val="FFFFFF">
                    <a:alpha val="55000"/>
                  </a:srgbClr>
                </a:solidFill>
                <a:latin typeface="Lato" pitchFamily="34" charset="0"/>
                <a:ea typeface="Lato" pitchFamily="34" charset="-122"/>
                <a:cs typeface="Lato" pitchFamily="34" charset="-120"/>
              </a:rPr>
              <a:t>Baldrige Foundation · baldrigefoundation.org · Senior Leader Toolkit</a:t>
            </a:r>
            <a:endParaRPr lang="en-US" sz="2100" dirty="0"/>
          </a:p>
        </p:txBody>
      </p:sp>
      <p:pic>
        <p:nvPicPr>
          <p:cNvPr id="27" name="Image 3" descr="gen-dedup-b1ec1787d5c0f20d5de410f7a40a3dee.png">
            <a:extLst>
              <a:ext uri="{FF2B5EF4-FFF2-40B4-BE49-F238E27FC236}">
                <a16:creationId xmlns:a16="http://schemas.microsoft.com/office/drawing/2014/main" id="{77C2A15B-EF42-9E10-162C-FC87C0D6C208}"/>
              </a:ext>
            </a:extLst>
          </p:cNvPr>
          <p:cNvPicPr>
            <a:picLocks noChangeAspect="1"/>
          </p:cNvPicPr>
          <p:nvPr/>
        </p:nvPicPr>
        <p:blipFill>
          <a:blip r:embed="rId7"/>
          <a:stretch>
            <a:fillRect/>
          </a:stretch>
        </p:blipFill>
        <p:spPr>
          <a:xfrm>
            <a:off x="14272761" y="-22076"/>
            <a:ext cx="3558039" cy="360090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EFE6"/>
        </a:solidFill>
        <a:effectLst/>
      </p:bgPr>
    </p:bg>
    <p:spTree>
      <p:nvGrpSpPr>
        <p:cNvPr id="1" name=""/>
        <p:cNvGrpSpPr/>
        <p:nvPr/>
      </p:nvGrpSpPr>
      <p:grpSpPr>
        <a:xfrm>
          <a:off x="0" y="0"/>
          <a:ext cx="0" cy="0"/>
          <a:chOff x="0" y="0"/>
          <a:chExt cx="0" cy="0"/>
        </a:xfrm>
      </p:grpSpPr>
      <p:pic>
        <p:nvPicPr>
          <p:cNvPr id="2" name="Image 0" descr="gen-dedup-9c4a1b405af9c2f10b78783b0f531e5d.png"/>
          <p:cNvPicPr>
            <a:picLocks noChangeAspect="1"/>
          </p:cNvPicPr>
          <p:nvPr/>
        </p:nvPicPr>
        <p:blipFill>
          <a:blip r:embed="rId3"/>
          <a:srcRect l="-385" r="-385"/>
          <a:stretch/>
        </p:blipFill>
        <p:spPr>
          <a:xfrm>
            <a:off x="1143000" y="857707"/>
            <a:ext cx="761695" cy="28346"/>
          </a:xfrm>
          <a:prstGeom prst="rect">
            <a:avLst/>
          </a:prstGeom>
        </p:spPr>
      </p:pic>
      <p:sp>
        <p:nvSpPr>
          <p:cNvPr id="3" name="Shape 0"/>
          <p:cNvSpPr/>
          <p:nvPr/>
        </p:nvSpPr>
        <p:spPr>
          <a:xfrm>
            <a:off x="12573000" y="4381805"/>
            <a:ext cx="4572000" cy="4381805"/>
          </a:xfrm>
          <a:prstGeom prst="rect">
            <a:avLst/>
          </a:prstGeom>
          <a:solidFill>
            <a:srgbClr val="0B2545"/>
          </a:solidFill>
          <a:ln w="12700">
            <a:solidFill>
              <a:srgbClr val="FFFFFF">
                <a:alpha val="0"/>
              </a:srgbClr>
            </a:solidFill>
            <a:prstDash val="solid"/>
          </a:ln>
        </p:spPr>
        <p:txBody>
          <a:bodyPr/>
          <a:lstStyle/>
          <a:p>
            <a:endParaRPr lang="en-US"/>
          </a:p>
        </p:txBody>
      </p:sp>
      <p:pic>
        <p:nvPicPr>
          <p:cNvPr id="4" name="Image 1" descr="gen-dedup-4b7c6916d318e5343c65ca7ce73ce135.png"/>
          <p:cNvPicPr>
            <a:picLocks noChangeAspect="1"/>
          </p:cNvPicPr>
          <p:nvPr/>
        </p:nvPicPr>
        <p:blipFill>
          <a:blip r:embed="rId4"/>
          <a:srcRect t="-400" b="-400"/>
          <a:stretch/>
        </p:blipFill>
        <p:spPr>
          <a:xfrm>
            <a:off x="12573000" y="4381805"/>
            <a:ext cx="4572000" cy="57607"/>
          </a:xfrm>
          <a:prstGeom prst="rect">
            <a:avLst/>
          </a:prstGeom>
        </p:spPr>
      </p:pic>
      <p:pic>
        <p:nvPicPr>
          <p:cNvPr id="5" name="Image 2" descr="gen-dedup-b82ed2ed004a0f6bd6a2bda57e41543a.png"/>
          <p:cNvPicPr>
            <a:picLocks noChangeAspect="1"/>
          </p:cNvPicPr>
          <p:nvPr/>
        </p:nvPicPr>
        <p:blipFill>
          <a:blip r:embed="rId5"/>
          <a:srcRect t="-400" b="-400"/>
          <a:stretch/>
        </p:blipFill>
        <p:spPr>
          <a:xfrm>
            <a:off x="12954305" y="7048195"/>
            <a:ext cx="571500" cy="19202"/>
          </a:xfrm>
          <a:prstGeom prst="rect">
            <a:avLst/>
          </a:prstGeom>
        </p:spPr>
      </p:pic>
      <p:sp>
        <p:nvSpPr>
          <p:cNvPr id="6" name="Text 1"/>
          <p:cNvSpPr txBox="1"/>
          <p:nvPr/>
        </p:nvSpPr>
        <p:spPr>
          <a:xfrm>
            <a:off x="2095805" y="743407"/>
            <a:ext cx="8572500" cy="210312"/>
          </a:xfrm>
          <a:prstGeom prst="rect">
            <a:avLst/>
          </a:prstGeom>
          <a:noFill/>
          <a:ln/>
        </p:spPr>
        <p:txBody>
          <a:bodyPr wrap="none" lIns="0" tIns="0" rIns="0" bIns="0" rtlCol="0" anchor="ctr"/>
          <a:lstStyle/>
          <a:p>
            <a:pPr marL="0" indent="0" algn="l">
              <a:buNone/>
            </a:pPr>
            <a:r>
              <a:rPr lang="en-US" sz="2100" b="1" kern="0" spc="378" dirty="0">
                <a:solidFill>
                  <a:srgbClr val="0B2545"/>
                </a:solidFill>
                <a:latin typeface="Lato" pitchFamily="34" charset="0"/>
                <a:ea typeface="Lato" pitchFamily="34" charset="-122"/>
                <a:cs typeface="Lato" pitchFamily="34" charset="-120"/>
              </a:rPr>
              <a:t>02 · Why this toolkit</a:t>
            </a:r>
            <a:endParaRPr lang="en-US" sz="2100" dirty="0"/>
          </a:p>
        </p:txBody>
      </p:sp>
      <p:sp>
        <p:nvSpPr>
          <p:cNvPr id="7" name="Text 2"/>
          <p:cNvSpPr txBox="1"/>
          <p:nvPr/>
        </p:nvSpPr>
        <p:spPr>
          <a:xfrm>
            <a:off x="1142999" y="1333195"/>
            <a:ext cx="16766177" cy="2886761"/>
          </a:xfrm>
          <a:prstGeom prst="rect">
            <a:avLst/>
          </a:prstGeom>
          <a:noFill/>
          <a:ln/>
        </p:spPr>
        <p:txBody>
          <a:bodyPr wrap="square" lIns="0" tIns="0" rIns="0" bIns="0" rtlCol="0" anchor="t"/>
          <a:lstStyle/>
          <a:p>
            <a:pPr marL="0" indent="0" algn="l">
              <a:lnSpc>
                <a:spcPct val="105000"/>
              </a:lnSpc>
              <a:buNone/>
            </a:pPr>
            <a:r>
              <a:rPr lang="en-US" sz="6600" b="1" kern="0" spc="-144" dirty="0">
                <a:solidFill>
                  <a:srgbClr val="0B2545"/>
                </a:solidFill>
                <a:latin typeface="Lato" pitchFamily="34" charset="0"/>
                <a:ea typeface="Lato" pitchFamily="34" charset="-122"/>
                <a:cs typeface="Lato" pitchFamily="34" charset="-120"/>
              </a:rPr>
              <a:t>Senior leaders don't need another program.</a:t>
            </a:r>
            <a:r>
              <a:rPr lang="en-US" sz="6600" dirty="0"/>
              <a:t> </a:t>
            </a:r>
            <a:r>
              <a:rPr lang="en-US" sz="6600" b="1" kern="0" spc="-144" dirty="0">
                <a:solidFill>
                  <a:srgbClr val="0B2545"/>
                </a:solidFill>
                <a:latin typeface="Lato" pitchFamily="34" charset="0"/>
                <a:ea typeface="Lato" pitchFamily="34" charset="-122"/>
                <a:cs typeface="Lato" pitchFamily="34" charset="-120"/>
              </a:rPr>
              <a:t>They need a </a:t>
            </a:r>
            <a:r>
              <a:rPr lang="en-US" sz="6600" b="1" i="1" kern="0" spc="-144" dirty="0">
                <a:solidFill>
                  <a:srgbClr val="C8A951"/>
                </a:solidFill>
                <a:latin typeface="Lato" pitchFamily="34" charset="0"/>
                <a:ea typeface="Lato" pitchFamily="34" charset="-122"/>
                <a:cs typeface="Lato" pitchFamily="34" charset="-120"/>
              </a:rPr>
              <a:t>clearer way to see the system.</a:t>
            </a:r>
            <a:endParaRPr lang="en-US" sz="6600" dirty="0"/>
          </a:p>
        </p:txBody>
      </p:sp>
      <p:sp>
        <p:nvSpPr>
          <p:cNvPr id="8" name="Text 3"/>
          <p:cNvSpPr txBox="1"/>
          <p:nvPr/>
        </p:nvSpPr>
        <p:spPr>
          <a:xfrm>
            <a:off x="1143000" y="4381805"/>
            <a:ext cx="10763402" cy="2000707"/>
          </a:xfrm>
          <a:prstGeom prst="rect">
            <a:avLst/>
          </a:prstGeom>
          <a:noFill/>
          <a:ln/>
        </p:spPr>
        <p:txBody>
          <a:bodyPr wrap="square" lIns="0" tIns="0" rIns="0" bIns="0" rtlCol="0" anchor="ctr"/>
          <a:lstStyle/>
          <a:p>
            <a:pPr marL="0" indent="0" algn="l">
              <a:lnSpc>
                <a:spcPts val="3150"/>
              </a:lnSpc>
              <a:buNone/>
            </a:pPr>
            <a:r>
              <a:rPr lang="en-US" sz="2100" dirty="0">
                <a:solidFill>
                  <a:srgbClr val="33455E"/>
                </a:solidFill>
                <a:latin typeface="Lato" pitchFamily="34" charset="0"/>
                <a:ea typeface="Lato" pitchFamily="34" charset="-122"/>
                <a:cs typeface="Lato" pitchFamily="34" charset="-120"/>
              </a:rPr>
              <a:t>Executives already have strategic plans, performance measures, improvement projects, and established ways of operating. The question is whether they work </a:t>
            </a:r>
            <a:r>
              <a:rPr lang="en-US" sz="2100" b="1" dirty="0">
                <a:solidFill>
                  <a:srgbClr val="0B2545"/>
                </a:solidFill>
                <a:latin typeface="Lato" pitchFamily="34" charset="0"/>
                <a:ea typeface="Lato" pitchFamily="34" charset="-122"/>
                <a:cs typeface="Lato" pitchFamily="34" charset="-120"/>
              </a:rPr>
              <a:t>together as one organizational system</a:t>
            </a:r>
            <a:r>
              <a:rPr lang="en-US" sz="2100" dirty="0">
                <a:solidFill>
                  <a:srgbClr val="33455E"/>
                </a:solidFill>
                <a:latin typeface="Lato" pitchFamily="34" charset="0"/>
                <a:ea typeface="Lato" pitchFamily="34" charset="-122"/>
                <a:cs typeface="Lato" pitchFamily="34" charset="-120"/>
              </a:rPr>
              <a:t>. The Baldrige Excellence Framework® provides that structure — helping leaders examine how the organization operates, identify gaps, align improvement efforts, and strengthen results.</a:t>
            </a:r>
            <a:endParaRPr lang="en-US" sz="2100" dirty="0"/>
          </a:p>
        </p:txBody>
      </p:sp>
      <p:sp>
        <p:nvSpPr>
          <p:cNvPr id="9" name="Text 4"/>
          <p:cNvSpPr txBox="1"/>
          <p:nvPr/>
        </p:nvSpPr>
        <p:spPr>
          <a:xfrm>
            <a:off x="1143000" y="7524598"/>
            <a:ext cx="10763402" cy="685800"/>
          </a:xfrm>
          <a:prstGeom prst="rect">
            <a:avLst/>
          </a:prstGeom>
          <a:noFill/>
          <a:ln/>
        </p:spPr>
        <p:txBody>
          <a:bodyPr wrap="square" lIns="0" tIns="0" rIns="0" bIns="0" rtlCol="0" anchor="ctr"/>
          <a:lstStyle/>
          <a:p>
            <a:pPr marL="0" indent="0" algn="l">
              <a:lnSpc>
                <a:spcPts val="2700"/>
              </a:lnSpc>
              <a:buNone/>
            </a:pPr>
            <a:r>
              <a:rPr lang="en-US" sz="2100" dirty="0">
                <a:solidFill>
                  <a:srgbClr val="33455E"/>
                </a:solidFill>
                <a:latin typeface="Lato" pitchFamily="34" charset="0"/>
                <a:ea typeface="Lato" pitchFamily="34" charset="-122"/>
                <a:cs typeface="Lato" pitchFamily="34" charset="-120"/>
              </a:rPr>
              <a:t>Baldrige is not something additional to manage. It is a </a:t>
            </a:r>
            <a:r>
              <a:rPr lang="en-US" sz="2100" b="1" dirty="0">
                <a:solidFill>
                  <a:srgbClr val="0B2545"/>
                </a:solidFill>
                <a:latin typeface="Lato" pitchFamily="34" charset="0"/>
                <a:ea typeface="Lato" pitchFamily="34" charset="-122"/>
                <a:cs typeface="Lato" pitchFamily="34" charset="-120"/>
              </a:rPr>
              <a:t>leadership and management framework</a:t>
            </a:r>
            <a:r>
              <a:rPr lang="en-US" sz="2100" dirty="0">
                <a:solidFill>
                  <a:srgbClr val="33455E"/>
                </a:solidFill>
                <a:latin typeface="Lato" pitchFamily="34" charset="0"/>
                <a:ea typeface="Lato" pitchFamily="34" charset="-122"/>
                <a:cs typeface="Lato" pitchFamily="34" charset="-120"/>
              </a:rPr>
              <a:t> for improving how the organization already plans, operates, measures performance, and learns.</a:t>
            </a:r>
            <a:endParaRPr lang="en-US" sz="2100" dirty="0"/>
          </a:p>
        </p:txBody>
      </p:sp>
      <p:sp>
        <p:nvSpPr>
          <p:cNvPr id="10" name="Text 5"/>
          <p:cNvSpPr txBox="1"/>
          <p:nvPr/>
        </p:nvSpPr>
        <p:spPr>
          <a:xfrm>
            <a:off x="12954305" y="4743907"/>
            <a:ext cx="3810305" cy="171907"/>
          </a:xfrm>
          <a:prstGeom prst="rect">
            <a:avLst/>
          </a:prstGeom>
          <a:noFill/>
          <a:ln/>
        </p:spPr>
        <p:txBody>
          <a:bodyPr wrap="none" lIns="0" tIns="0" rIns="0" bIns="0" rtlCol="0" anchor="ctr"/>
          <a:lstStyle/>
          <a:p>
            <a:pPr marL="0" indent="0" algn="l">
              <a:buNone/>
            </a:pPr>
            <a:r>
              <a:rPr lang="en-US" sz="2100" b="1" kern="0" spc="315" dirty="0">
                <a:solidFill>
                  <a:srgbClr val="C8A951"/>
                </a:solidFill>
                <a:latin typeface="Lato" pitchFamily="34" charset="0"/>
                <a:ea typeface="Lato" pitchFamily="34" charset="-122"/>
                <a:cs typeface="Lato" pitchFamily="34" charset="-120"/>
              </a:rPr>
              <a:t>The goal</a:t>
            </a:r>
            <a:endParaRPr lang="en-US" sz="2100" dirty="0"/>
          </a:p>
        </p:txBody>
      </p:sp>
      <p:sp>
        <p:nvSpPr>
          <p:cNvPr id="11" name="Text 6"/>
          <p:cNvSpPr txBox="1"/>
          <p:nvPr/>
        </p:nvSpPr>
        <p:spPr>
          <a:xfrm>
            <a:off x="12954305" y="5143500"/>
            <a:ext cx="3810305" cy="1095451"/>
          </a:xfrm>
          <a:prstGeom prst="rect">
            <a:avLst/>
          </a:prstGeom>
          <a:noFill/>
          <a:ln/>
        </p:spPr>
        <p:txBody>
          <a:bodyPr wrap="square" lIns="0" tIns="0" rIns="0" bIns="0" rtlCol="0" anchor="ctr"/>
          <a:lstStyle/>
          <a:p>
            <a:pPr marL="0" indent="0" algn="l">
              <a:lnSpc>
                <a:spcPct val="110000"/>
              </a:lnSpc>
              <a:buNone/>
            </a:pPr>
            <a:r>
              <a:rPr lang="en-US" sz="3900" b="1" kern="0" spc="-39" dirty="0">
                <a:solidFill>
                  <a:srgbClr val="FFFFFF"/>
                </a:solidFill>
                <a:latin typeface="Lato" pitchFamily="34" charset="0"/>
                <a:ea typeface="Lato" pitchFamily="34" charset="-122"/>
                <a:cs typeface="Lato" pitchFamily="34" charset="-120"/>
              </a:rPr>
              <a:t>Not approval for a big initiative.</a:t>
            </a:r>
            <a:endParaRPr lang="en-US" sz="3900" dirty="0"/>
          </a:p>
        </p:txBody>
      </p:sp>
      <p:sp>
        <p:nvSpPr>
          <p:cNvPr id="12" name="Text 7"/>
          <p:cNvSpPr txBox="1"/>
          <p:nvPr/>
        </p:nvSpPr>
        <p:spPr>
          <a:xfrm>
            <a:off x="12954305" y="7239305"/>
            <a:ext cx="3810305" cy="1047902"/>
          </a:xfrm>
          <a:prstGeom prst="rect">
            <a:avLst/>
          </a:prstGeom>
          <a:noFill/>
          <a:ln/>
        </p:spPr>
        <p:txBody>
          <a:bodyPr wrap="square" lIns="0" tIns="0" rIns="0" bIns="0" rtlCol="0" anchor="ctr"/>
          <a:lstStyle/>
          <a:p>
            <a:pPr marL="0" indent="0" algn="l">
              <a:lnSpc>
                <a:spcPts val="2730"/>
              </a:lnSpc>
              <a:buNone/>
            </a:pPr>
            <a:r>
              <a:rPr lang="en-US" sz="2100" i="1" dirty="0">
                <a:solidFill>
                  <a:srgbClr val="FFFFFF"/>
                </a:solidFill>
                <a:latin typeface="Lato" pitchFamily="34" charset="0"/>
                <a:ea typeface="Lato" pitchFamily="34" charset="-122"/>
                <a:cs typeface="Lato" pitchFamily="34" charset="-120"/>
              </a:rPr>
              <a:t>Help senior leaders see the </a:t>
            </a:r>
            <a:r>
              <a:rPr lang="en-US" sz="2100" b="1" i="1" dirty="0">
                <a:solidFill>
                  <a:srgbClr val="C8A951"/>
                </a:solidFill>
                <a:latin typeface="Lato" pitchFamily="34" charset="0"/>
                <a:ea typeface="Lato" pitchFamily="34" charset="-122"/>
                <a:cs typeface="Lato" pitchFamily="34" charset="-120"/>
              </a:rPr>
              <a:t>relevance</a:t>
            </a:r>
            <a:r>
              <a:rPr lang="en-US" sz="2100" i="1" dirty="0">
                <a:solidFill>
                  <a:srgbClr val="FFFFFF"/>
                </a:solidFill>
                <a:latin typeface="Lato" pitchFamily="34" charset="0"/>
                <a:ea typeface="Lato" pitchFamily="34" charset="-122"/>
                <a:cs typeface="Lato" pitchFamily="34" charset="-120"/>
              </a:rPr>
              <a:t> — and agree on one practical next step.</a:t>
            </a:r>
            <a:endParaRPr lang="en-US" sz="2100" dirty="0"/>
          </a:p>
        </p:txBody>
      </p:sp>
      <p:sp>
        <p:nvSpPr>
          <p:cNvPr id="13" name="Text 8"/>
          <p:cNvSpPr txBox="1"/>
          <p:nvPr/>
        </p:nvSpPr>
        <p:spPr>
          <a:xfrm>
            <a:off x="1143000" y="9810598"/>
            <a:ext cx="16002000" cy="171907"/>
          </a:xfrm>
          <a:prstGeom prst="rect">
            <a:avLst/>
          </a:prstGeom>
          <a:noFill/>
          <a:ln/>
        </p:spPr>
        <p:txBody>
          <a:bodyPr wrap="none" lIns="0" tIns="0" rIns="0" bIns="0" rtlCol="0" anchor="ctr"/>
          <a:lstStyle/>
          <a:p>
            <a:pPr marL="0" indent="0" algn="l">
              <a:buNone/>
            </a:pPr>
            <a:r>
              <a:rPr lang="en-US" sz="1125" dirty="0">
                <a:solidFill>
                  <a:srgbClr val="6B7A90"/>
                </a:solidFill>
                <a:latin typeface="Lato" pitchFamily="34" charset="0"/>
                <a:ea typeface="Lato" pitchFamily="34" charset="-122"/>
                <a:cs typeface="Lato" pitchFamily="34" charset="-120"/>
              </a:rPr>
              <a:t>Source: Baldrige Excellence Framework® · baldrigefoundation.org/what-we-do/baldrige-excellence-framework/about-baldrige-framework.html</a:t>
            </a:r>
            <a:endParaRPr lang="en-US" sz="112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EFE6"/>
        </a:solidFill>
        <a:effectLst/>
      </p:bgPr>
    </p:bg>
    <p:spTree>
      <p:nvGrpSpPr>
        <p:cNvPr id="1" name=""/>
        <p:cNvGrpSpPr/>
        <p:nvPr/>
      </p:nvGrpSpPr>
      <p:grpSpPr>
        <a:xfrm>
          <a:off x="0" y="0"/>
          <a:ext cx="0" cy="0"/>
          <a:chOff x="0" y="0"/>
          <a:chExt cx="0" cy="0"/>
        </a:xfrm>
      </p:grpSpPr>
      <p:pic>
        <p:nvPicPr>
          <p:cNvPr id="2" name="Image 0" descr="gen-dedup-9c4a1b405af9c2f10b78783b0f531e5d.png"/>
          <p:cNvPicPr>
            <a:picLocks noChangeAspect="1"/>
          </p:cNvPicPr>
          <p:nvPr/>
        </p:nvPicPr>
        <p:blipFill>
          <a:blip r:embed="rId3"/>
          <a:srcRect l="-385" r="-385"/>
          <a:stretch/>
        </p:blipFill>
        <p:spPr>
          <a:xfrm>
            <a:off x="1143000" y="857707"/>
            <a:ext cx="761695" cy="28346"/>
          </a:xfrm>
          <a:prstGeom prst="rect">
            <a:avLst/>
          </a:prstGeom>
        </p:spPr>
      </p:pic>
      <p:sp>
        <p:nvSpPr>
          <p:cNvPr id="3" name="Shape 0"/>
          <p:cNvSpPr/>
          <p:nvPr/>
        </p:nvSpPr>
        <p:spPr>
          <a:xfrm>
            <a:off x="1143000" y="4953305"/>
            <a:ext cx="5143500" cy="3847795"/>
          </a:xfrm>
          <a:prstGeom prst="rect">
            <a:avLst/>
          </a:prstGeom>
          <a:solidFill>
            <a:srgbClr val="FFFFFF"/>
          </a:solidFill>
          <a:ln/>
        </p:spPr>
        <p:txBody>
          <a:bodyPr/>
          <a:lstStyle/>
          <a:p>
            <a:endParaRPr lang="en-US"/>
          </a:p>
        </p:txBody>
      </p:sp>
      <p:sp>
        <p:nvSpPr>
          <p:cNvPr id="4" name="Shape 1"/>
          <p:cNvSpPr/>
          <p:nvPr/>
        </p:nvSpPr>
        <p:spPr>
          <a:xfrm>
            <a:off x="1143000" y="4953305"/>
            <a:ext cx="5143500" cy="38405"/>
          </a:xfrm>
          <a:prstGeom prst="rect">
            <a:avLst/>
          </a:prstGeom>
          <a:solidFill>
            <a:srgbClr val="0B2545"/>
          </a:solidFill>
          <a:ln w="12700">
            <a:solidFill>
              <a:srgbClr val="0B2545">
                <a:alpha val="0"/>
              </a:srgbClr>
            </a:solidFill>
            <a:prstDash val="solid"/>
          </a:ln>
        </p:spPr>
        <p:txBody>
          <a:bodyPr/>
          <a:lstStyle/>
          <a:p>
            <a:endParaRPr lang="en-US"/>
          </a:p>
        </p:txBody>
      </p:sp>
      <p:pic>
        <p:nvPicPr>
          <p:cNvPr id="5" name="Image 1" descr="gen-dedup-70a2badec0fe5569a60c9b5b9b1b3cf4.png"/>
          <p:cNvPicPr>
            <a:picLocks noChangeAspect="1"/>
          </p:cNvPicPr>
          <p:nvPr/>
        </p:nvPicPr>
        <p:blipFill>
          <a:blip r:embed="rId4"/>
          <a:srcRect t="-360" b="-360"/>
          <a:stretch/>
        </p:blipFill>
        <p:spPr>
          <a:xfrm>
            <a:off x="1524305" y="6400800"/>
            <a:ext cx="381305" cy="19202"/>
          </a:xfrm>
          <a:prstGeom prst="rect">
            <a:avLst/>
          </a:prstGeom>
        </p:spPr>
      </p:pic>
      <p:sp>
        <p:nvSpPr>
          <p:cNvPr id="6" name="Shape 2"/>
          <p:cNvSpPr/>
          <p:nvPr/>
        </p:nvSpPr>
        <p:spPr>
          <a:xfrm>
            <a:off x="6572707" y="4953305"/>
            <a:ext cx="5143500" cy="3847795"/>
          </a:xfrm>
          <a:prstGeom prst="rect">
            <a:avLst/>
          </a:prstGeom>
          <a:solidFill>
            <a:srgbClr val="FFFFFF"/>
          </a:solidFill>
          <a:ln/>
        </p:spPr>
        <p:txBody>
          <a:bodyPr/>
          <a:lstStyle/>
          <a:p>
            <a:endParaRPr lang="en-US"/>
          </a:p>
        </p:txBody>
      </p:sp>
      <p:sp>
        <p:nvSpPr>
          <p:cNvPr id="7" name="Shape 3"/>
          <p:cNvSpPr/>
          <p:nvPr/>
        </p:nvSpPr>
        <p:spPr>
          <a:xfrm>
            <a:off x="6572707" y="4953305"/>
            <a:ext cx="5143500" cy="38405"/>
          </a:xfrm>
          <a:prstGeom prst="rect">
            <a:avLst/>
          </a:prstGeom>
          <a:solidFill>
            <a:srgbClr val="0B2545"/>
          </a:solidFill>
          <a:ln w="12700">
            <a:solidFill>
              <a:srgbClr val="0B2545">
                <a:alpha val="0"/>
              </a:srgbClr>
            </a:solidFill>
            <a:prstDash val="solid"/>
          </a:ln>
        </p:spPr>
        <p:txBody>
          <a:bodyPr/>
          <a:lstStyle/>
          <a:p>
            <a:endParaRPr lang="en-US"/>
          </a:p>
        </p:txBody>
      </p:sp>
      <p:pic>
        <p:nvPicPr>
          <p:cNvPr id="8" name="Image 2" descr="gen-dedup-70a2badec0fe5569a60c9b5b9b1b3cf4.png"/>
          <p:cNvPicPr>
            <a:picLocks noChangeAspect="1"/>
          </p:cNvPicPr>
          <p:nvPr/>
        </p:nvPicPr>
        <p:blipFill>
          <a:blip r:embed="rId4"/>
          <a:srcRect t="-360" b="-360"/>
          <a:stretch/>
        </p:blipFill>
        <p:spPr>
          <a:xfrm>
            <a:off x="6953098" y="6400800"/>
            <a:ext cx="381305" cy="19202"/>
          </a:xfrm>
          <a:prstGeom prst="rect">
            <a:avLst/>
          </a:prstGeom>
        </p:spPr>
      </p:pic>
      <p:sp>
        <p:nvSpPr>
          <p:cNvPr id="9" name="Shape 4"/>
          <p:cNvSpPr/>
          <p:nvPr/>
        </p:nvSpPr>
        <p:spPr>
          <a:xfrm>
            <a:off x="12001500" y="4953305"/>
            <a:ext cx="5143500" cy="3847795"/>
          </a:xfrm>
          <a:prstGeom prst="rect">
            <a:avLst/>
          </a:prstGeom>
          <a:solidFill>
            <a:srgbClr val="FFFFFF"/>
          </a:solidFill>
          <a:ln/>
        </p:spPr>
        <p:txBody>
          <a:bodyPr/>
          <a:lstStyle/>
          <a:p>
            <a:endParaRPr lang="en-US"/>
          </a:p>
        </p:txBody>
      </p:sp>
      <p:sp>
        <p:nvSpPr>
          <p:cNvPr id="10" name="Shape 5"/>
          <p:cNvSpPr/>
          <p:nvPr/>
        </p:nvSpPr>
        <p:spPr>
          <a:xfrm>
            <a:off x="12001500" y="4953305"/>
            <a:ext cx="5143500" cy="38405"/>
          </a:xfrm>
          <a:prstGeom prst="rect">
            <a:avLst/>
          </a:prstGeom>
          <a:solidFill>
            <a:srgbClr val="C8A951"/>
          </a:solidFill>
          <a:ln w="12700">
            <a:solidFill>
              <a:srgbClr val="C8A951">
                <a:alpha val="0"/>
              </a:srgbClr>
            </a:solidFill>
            <a:prstDash val="solid"/>
          </a:ln>
        </p:spPr>
        <p:txBody>
          <a:bodyPr/>
          <a:lstStyle/>
          <a:p>
            <a:endParaRPr lang="en-US"/>
          </a:p>
        </p:txBody>
      </p:sp>
      <p:pic>
        <p:nvPicPr>
          <p:cNvPr id="11" name="Image 3" descr="gen-dedup-70a2badec0fe5569a60c9b5b9b1b3cf4.png"/>
          <p:cNvPicPr>
            <a:picLocks noChangeAspect="1"/>
          </p:cNvPicPr>
          <p:nvPr/>
        </p:nvPicPr>
        <p:blipFill>
          <a:blip r:embed="rId4"/>
          <a:srcRect t="-360" b="-360"/>
          <a:stretch/>
        </p:blipFill>
        <p:spPr>
          <a:xfrm>
            <a:off x="12382805" y="6400800"/>
            <a:ext cx="381305" cy="19202"/>
          </a:xfrm>
          <a:prstGeom prst="rect">
            <a:avLst/>
          </a:prstGeom>
        </p:spPr>
      </p:pic>
      <p:sp>
        <p:nvSpPr>
          <p:cNvPr id="12" name="Shape 6"/>
          <p:cNvSpPr/>
          <p:nvPr/>
        </p:nvSpPr>
        <p:spPr>
          <a:xfrm>
            <a:off x="1143000" y="9144000"/>
            <a:ext cx="16002000" cy="571500"/>
          </a:xfrm>
          <a:prstGeom prst="rect">
            <a:avLst/>
          </a:prstGeom>
          <a:solidFill>
            <a:srgbClr val="0B2545"/>
          </a:solidFill>
          <a:ln w="12700">
            <a:solidFill>
              <a:srgbClr val="FFFFFF">
                <a:alpha val="0"/>
              </a:srgbClr>
            </a:solidFill>
            <a:prstDash val="solid"/>
          </a:ln>
        </p:spPr>
        <p:txBody>
          <a:bodyPr/>
          <a:lstStyle/>
          <a:p>
            <a:endParaRPr lang="en-US"/>
          </a:p>
        </p:txBody>
      </p:sp>
      <p:sp>
        <p:nvSpPr>
          <p:cNvPr id="13" name="Text 7"/>
          <p:cNvSpPr txBox="1"/>
          <p:nvPr/>
        </p:nvSpPr>
        <p:spPr>
          <a:xfrm>
            <a:off x="2095805" y="743407"/>
            <a:ext cx="8572500" cy="210312"/>
          </a:xfrm>
          <a:prstGeom prst="rect">
            <a:avLst/>
          </a:prstGeom>
          <a:noFill/>
          <a:ln/>
        </p:spPr>
        <p:txBody>
          <a:bodyPr wrap="none" lIns="0" tIns="0" rIns="0" bIns="0" rtlCol="0" anchor="ctr"/>
          <a:lstStyle/>
          <a:p>
            <a:pPr marL="0" indent="0" algn="l">
              <a:buNone/>
            </a:pPr>
            <a:r>
              <a:rPr lang="en-US" sz="2100" b="1" kern="0" spc="378" dirty="0">
                <a:solidFill>
                  <a:srgbClr val="0B2545"/>
                </a:solidFill>
                <a:latin typeface="Lato" pitchFamily="34" charset="0"/>
                <a:ea typeface="Lato" pitchFamily="34" charset="-122"/>
                <a:cs typeface="Lato" pitchFamily="34" charset="-120"/>
              </a:rPr>
              <a:t>03 · A better starting point</a:t>
            </a:r>
            <a:endParaRPr lang="en-US" sz="2100" dirty="0"/>
          </a:p>
        </p:txBody>
      </p:sp>
      <p:sp>
        <p:nvSpPr>
          <p:cNvPr id="14" name="Text 8"/>
          <p:cNvSpPr txBox="1"/>
          <p:nvPr/>
        </p:nvSpPr>
        <p:spPr>
          <a:xfrm>
            <a:off x="1143000" y="1333195"/>
            <a:ext cx="16002000" cy="1762963"/>
          </a:xfrm>
          <a:prstGeom prst="rect">
            <a:avLst/>
          </a:prstGeom>
          <a:noFill/>
          <a:ln/>
        </p:spPr>
        <p:txBody>
          <a:bodyPr wrap="square" lIns="0" tIns="0" rIns="0" bIns="0" rtlCol="0" anchor="t"/>
          <a:lstStyle/>
          <a:p>
            <a:pPr marL="0" indent="0" algn="l">
              <a:lnSpc>
                <a:spcPct val="105000"/>
              </a:lnSpc>
              <a:buNone/>
            </a:pPr>
            <a:r>
              <a:rPr lang="en-US" sz="6600" b="1" kern="0" spc="-132" dirty="0">
                <a:solidFill>
                  <a:srgbClr val="0B2545"/>
                </a:solidFill>
                <a:latin typeface="Lato" pitchFamily="34" charset="0"/>
                <a:ea typeface="Lato" pitchFamily="34" charset="-122"/>
                <a:cs typeface="Lato" pitchFamily="34" charset="-120"/>
              </a:rPr>
              <a:t>Three maturity pathways.</a:t>
            </a:r>
            <a:endParaRPr lang="en-US" sz="6600" dirty="0"/>
          </a:p>
          <a:p>
            <a:pPr marL="0" indent="0" algn="l">
              <a:lnSpc>
                <a:spcPct val="105000"/>
              </a:lnSpc>
              <a:buNone/>
            </a:pPr>
            <a:r>
              <a:rPr lang="en-US" sz="6600" b="1" kern="0" spc="-132" dirty="0">
                <a:solidFill>
                  <a:srgbClr val="0B2545"/>
                </a:solidFill>
                <a:latin typeface="Lato" pitchFamily="34" charset="0"/>
                <a:ea typeface="Lato" pitchFamily="34" charset="-122"/>
                <a:cs typeface="Lato" pitchFamily="34" charset="-120"/>
              </a:rPr>
              <a:t>One </a:t>
            </a:r>
            <a:r>
              <a:rPr lang="en-US" sz="6600" b="1" i="1" kern="0" spc="-132" dirty="0">
                <a:solidFill>
                  <a:srgbClr val="C8A951"/>
                </a:solidFill>
                <a:latin typeface="Lato" pitchFamily="34" charset="0"/>
                <a:ea typeface="Lato" pitchFamily="34" charset="-122"/>
                <a:cs typeface="Lato" pitchFamily="34" charset="-120"/>
              </a:rPr>
              <a:t>clearer entry point.</a:t>
            </a:r>
            <a:endParaRPr lang="en-US" sz="6600" dirty="0"/>
          </a:p>
        </p:txBody>
      </p:sp>
      <p:sp>
        <p:nvSpPr>
          <p:cNvPr id="15" name="Text 9"/>
          <p:cNvSpPr txBox="1"/>
          <p:nvPr/>
        </p:nvSpPr>
        <p:spPr>
          <a:xfrm>
            <a:off x="1143000" y="3581705"/>
            <a:ext cx="16002000" cy="743407"/>
          </a:xfrm>
          <a:prstGeom prst="rect">
            <a:avLst/>
          </a:prstGeom>
          <a:noFill/>
          <a:ln/>
        </p:spPr>
        <p:txBody>
          <a:bodyPr wrap="square" lIns="0" tIns="0" rIns="0" bIns="0" rtlCol="0" anchor="ctr"/>
          <a:lstStyle/>
          <a:p>
            <a:pPr marL="0" indent="0" algn="l">
              <a:lnSpc>
                <a:spcPts val="2925"/>
              </a:lnSpc>
              <a:buNone/>
            </a:pPr>
            <a:r>
              <a:rPr lang="en-US" sz="2100" dirty="0">
                <a:solidFill>
                  <a:srgbClr val="33455E"/>
                </a:solidFill>
                <a:latin typeface="Lato" pitchFamily="34" charset="0"/>
                <a:ea typeface="Lato" pitchFamily="34" charset="-122"/>
                <a:cs typeface="Lato" pitchFamily="34" charset="-120"/>
              </a:rPr>
              <a:t>The 2026 Baldrige Excellence Framework meets organizations at their current level of maturity — so leaders can begin where they are, without launching a large initiative.</a:t>
            </a:r>
            <a:endParaRPr lang="en-US" sz="2100" dirty="0"/>
          </a:p>
        </p:txBody>
      </p:sp>
      <p:sp>
        <p:nvSpPr>
          <p:cNvPr id="16" name="Text 10"/>
          <p:cNvSpPr txBox="1"/>
          <p:nvPr/>
        </p:nvSpPr>
        <p:spPr>
          <a:xfrm>
            <a:off x="1524305" y="5257800"/>
            <a:ext cx="4381805" cy="257861"/>
          </a:xfrm>
          <a:prstGeom prst="rect">
            <a:avLst/>
          </a:prstGeom>
          <a:noFill/>
          <a:ln/>
        </p:spPr>
        <p:txBody>
          <a:bodyPr wrap="none" lIns="0" tIns="0" rIns="0" bIns="0" rtlCol="0" anchor="ctr"/>
          <a:lstStyle/>
          <a:p>
            <a:pPr marL="0" indent="0" algn="l">
              <a:buNone/>
            </a:pPr>
            <a:r>
              <a:rPr lang="en-US" sz="2100" b="1" kern="0" spc="363" dirty="0">
                <a:solidFill>
                  <a:srgbClr val="C8A951"/>
                </a:solidFill>
                <a:latin typeface="Lato" pitchFamily="34" charset="0"/>
                <a:ea typeface="Lato" pitchFamily="34" charset="-122"/>
                <a:cs typeface="Lato" pitchFamily="34" charset="-120"/>
              </a:rPr>
              <a:t>01</a:t>
            </a:r>
            <a:endParaRPr lang="en-US" sz="2100" dirty="0"/>
          </a:p>
        </p:txBody>
      </p:sp>
      <p:sp>
        <p:nvSpPr>
          <p:cNvPr id="17" name="Text 11"/>
          <p:cNvSpPr txBox="1"/>
          <p:nvPr/>
        </p:nvSpPr>
        <p:spPr>
          <a:xfrm>
            <a:off x="1524305" y="5639105"/>
            <a:ext cx="4381805" cy="467258"/>
          </a:xfrm>
          <a:prstGeom prst="rect">
            <a:avLst/>
          </a:prstGeom>
          <a:noFill/>
          <a:ln/>
        </p:spPr>
        <p:txBody>
          <a:bodyPr wrap="none" lIns="0" tIns="0" rIns="0" bIns="0" rtlCol="0" anchor="ctr"/>
          <a:lstStyle/>
          <a:p>
            <a:pPr marL="0" indent="0" algn="l">
              <a:buNone/>
            </a:pPr>
            <a:r>
              <a:rPr lang="en-US" sz="3300" b="1" kern="0" spc="-33" dirty="0">
                <a:solidFill>
                  <a:srgbClr val="0B2545"/>
                </a:solidFill>
                <a:latin typeface="Lato" pitchFamily="34" charset="0"/>
                <a:ea typeface="Lato" pitchFamily="34" charset="-122"/>
                <a:cs typeface="Lato" pitchFamily="34" charset="-120"/>
              </a:rPr>
              <a:t>Establishing</a:t>
            </a:r>
            <a:endParaRPr lang="en-US" sz="3300" dirty="0"/>
          </a:p>
        </p:txBody>
      </p:sp>
      <p:sp>
        <p:nvSpPr>
          <p:cNvPr id="18" name="Text 12"/>
          <p:cNvSpPr txBox="1"/>
          <p:nvPr/>
        </p:nvSpPr>
        <p:spPr>
          <a:xfrm>
            <a:off x="1524305" y="6667805"/>
            <a:ext cx="4381805" cy="1257300"/>
          </a:xfrm>
          <a:prstGeom prst="rect">
            <a:avLst/>
          </a:prstGeom>
          <a:noFill/>
          <a:ln/>
        </p:spPr>
        <p:txBody>
          <a:bodyPr wrap="square" lIns="0" tIns="0" rIns="0" bIns="0" rtlCol="0" anchor="ctr"/>
          <a:lstStyle/>
          <a:p>
            <a:pPr marL="0" indent="0" algn="l">
              <a:lnSpc>
                <a:spcPts val="2475"/>
              </a:lnSpc>
              <a:buNone/>
            </a:pPr>
            <a:r>
              <a:rPr lang="en-US" sz="2100" dirty="0">
                <a:solidFill>
                  <a:srgbClr val="3A4A63"/>
                </a:solidFill>
                <a:latin typeface="Lato" pitchFamily="34" charset="0"/>
                <a:ea typeface="Lato" pitchFamily="34" charset="-122"/>
                <a:cs typeface="Lato" pitchFamily="34" charset="-120"/>
              </a:rPr>
              <a:t>Gain a shared understanding of how the organization operates, what it wants to accomplish, and what results should be measured.</a:t>
            </a:r>
            <a:endParaRPr lang="en-US" sz="2100" dirty="0"/>
          </a:p>
        </p:txBody>
      </p:sp>
      <p:sp>
        <p:nvSpPr>
          <p:cNvPr id="19" name="Text 13"/>
          <p:cNvSpPr txBox="1"/>
          <p:nvPr/>
        </p:nvSpPr>
        <p:spPr>
          <a:xfrm>
            <a:off x="6953098" y="5257800"/>
            <a:ext cx="4381805" cy="257861"/>
          </a:xfrm>
          <a:prstGeom prst="rect">
            <a:avLst/>
          </a:prstGeom>
          <a:noFill/>
          <a:ln/>
        </p:spPr>
        <p:txBody>
          <a:bodyPr wrap="none" lIns="0" tIns="0" rIns="0" bIns="0" rtlCol="0" anchor="ctr"/>
          <a:lstStyle/>
          <a:p>
            <a:pPr marL="0" indent="0" algn="l">
              <a:buNone/>
            </a:pPr>
            <a:r>
              <a:rPr lang="en-US" sz="2100" b="1" kern="0" spc="363" dirty="0">
                <a:solidFill>
                  <a:srgbClr val="C8A951"/>
                </a:solidFill>
                <a:latin typeface="Lato" pitchFamily="34" charset="0"/>
                <a:ea typeface="Lato" pitchFamily="34" charset="-122"/>
                <a:cs typeface="Lato" pitchFamily="34" charset="-120"/>
              </a:rPr>
              <a:t>02</a:t>
            </a:r>
            <a:endParaRPr lang="en-US" sz="2100" dirty="0"/>
          </a:p>
        </p:txBody>
      </p:sp>
      <p:sp>
        <p:nvSpPr>
          <p:cNvPr id="20" name="Text 14"/>
          <p:cNvSpPr txBox="1"/>
          <p:nvPr/>
        </p:nvSpPr>
        <p:spPr>
          <a:xfrm>
            <a:off x="6953098" y="5639105"/>
            <a:ext cx="4381805" cy="467258"/>
          </a:xfrm>
          <a:prstGeom prst="rect">
            <a:avLst/>
          </a:prstGeom>
          <a:noFill/>
          <a:ln/>
        </p:spPr>
        <p:txBody>
          <a:bodyPr wrap="none" lIns="0" tIns="0" rIns="0" bIns="0" rtlCol="0" anchor="ctr"/>
          <a:lstStyle/>
          <a:p>
            <a:pPr marL="0" indent="0" algn="l">
              <a:buNone/>
            </a:pPr>
            <a:r>
              <a:rPr lang="en-US" sz="3300" b="1" kern="0" spc="-33" dirty="0">
                <a:solidFill>
                  <a:srgbClr val="0B2545"/>
                </a:solidFill>
                <a:latin typeface="Lato" pitchFamily="34" charset="0"/>
                <a:ea typeface="Lato" pitchFamily="34" charset="-122"/>
                <a:cs typeface="Lato" pitchFamily="34" charset="-120"/>
              </a:rPr>
              <a:t>Developing</a:t>
            </a:r>
            <a:endParaRPr lang="en-US" sz="3300" dirty="0"/>
          </a:p>
        </p:txBody>
      </p:sp>
      <p:sp>
        <p:nvSpPr>
          <p:cNvPr id="21" name="Text 15"/>
          <p:cNvSpPr txBox="1"/>
          <p:nvPr/>
        </p:nvSpPr>
        <p:spPr>
          <a:xfrm>
            <a:off x="6953098" y="6667805"/>
            <a:ext cx="4381805" cy="1257300"/>
          </a:xfrm>
          <a:prstGeom prst="rect">
            <a:avLst/>
          </a:prstGeom>
          <a:noFill/>
          <a:ln/>
        </p:spPr>
        <p:txBody>
          <a:bodyPr wrap="square" lIns="0" tIns="0" rIns="0" bIns="0" rtlCol="0" anchor="ctr"/>
          <a:lstStyle/>
          <a:p>
            <a:pPr marL="0" indent="0" algn="l">
              <a:lnSpc>
                <a:spcPts val="2475"/>
              </a:lnSpc>
              <a:buNone/>
            </a:pPr>
            <a:r>
              <a:rPr lang="en-US" sz="2100" dirty="0">
                <a:solidFill>
                  <a:srgbClr val="3A4A63"/>
                </a:solidFill>
                <a:latin typeface="Lato" pitchFamily="34" charset="0"/>
                <a:ea typeface="Lato" pitchFamily="34" charset="-122"/>
                <a:cs typeface="Lato" pitchFamily="34" charset="-120"/>
              </a:rPr>
              <a:t>Build more consistent and reliable processes, clarify responsibilities, and use results to guide decisions and improvement.</a:t>
            </a:r>
            <a:endParaRPr lang="en-US" sz="2100" dirty="0"/>
          </a:p>
        </p:txBody>
      </p:sp>
      <p:sp>
        <p:nvSpPr>
          <p:cNvPr id="22" name="Text 16"/>
          <p:cNvSpPr txBox="1"/>
          <p:nvPr/>
        </p:nvSpPr>
        <p:spPr>
          <a:xfrm>
            <a:off x="12382805" y="5257800"/>
            <a:ext cx="4381805" cy="257861"/>
          </a:xfrm>
          <a:prstGeom prst="rect">
            <a:avLst/>
          </a:prstGeom>
          <a:noFill/>
          <a:ln/>
        </p:spPr>
        <p:txBody>
          <a:bodyPr wrap="none" lIns="0" tIns="0" rIns="0" bIns="0" rtlCol="0" anchor="ctr"/>
          <a:lstStyle/>
          <a:p>
            <a:pPr marL="0" indent="0" algn="l">
              <a:buNone/>
            </a:pPr>
            <a:r>
              <a:rPr lang="en-US" sz="2100" b="1" kern="0" spc="363" dirty="0">
                <a:solidFill>
                  <a:srgbClr val="C8A951"/>
                </a:solidFill>
                <a:latin typeface="Lato" pitchFamily="34" charset="0"/>
                <a:ea typeface="Lato" pitchFamily="34" charset="-122"/>
                <a:cs typeface="Lato" pitchFamily="34" charset="-120"/>
              </a:rPr>
              <a:t>03</a:t>
            </a:r>
            <a:endParaRPr lang="en-US" sz="2100" dirty="0"/>
          </a:p>
        </p:txBody>
      </p:sp>
      <p:sp>
        <p:nvSpPr>
          <p:cNvPr id="23" name="Text 17"/>
          <p:cNvSpPr txBox="1"/>
          <p:nvPr/>
        </p:nvSpPr>
        <p:spPr>
          <a:xfrm>
            <a:off x="12382805" y="5639105"/>
            <a:ext cx="4381805" cy="467258"/>
          </a:xfrm>
          <a:prstGeom prst="rect">
            <a:avLst/>
          </a:prstGeom>
          <a:noFill/>
          <a:ln/>
        </p:spPr>
        <p:txBody>
          <a:bodyPr wrap="none" lIns="0" tIns="0" rIns="0" bIns="0" rtlCol="0" anchor="ctr"/>
          <a:lstStyle/>
          <a:p>
            <a:pPr marL="0" indent="0" algn="l">
              <a:buNone/>
            </a:pPr>
            <a:r>
              <a:rPr lang="en-US" sz="3300" b="1" kern="0" spc="-33" dirty="0">
                <a:solidFill>
                  <a:srgbClr val="0B2545"/>
                </a:solidFill>
                <a:latin typeface="Lato" pitchFamily="34" charset="0"/>
                <a:ea typeface="Lato" pitchFamily="34" charset="-122"/>
                <a:cs typeface="Lato" pitchFamily="34" charset="-120"/>
              </a:rPr>
              <a:t>Maturing</a:t>
            </a:r>
            <a:endParaRPr lang="en-US" sz="3300" dirty="0"/>
          </a:p>
        </p:txBody>
      </p:sp>
      <p:sp>
        <p:nvSpPr>
          <p:cNvPr id="24" name="Text 18"/>
          <p:cNvSpPr txBox="1"/>
          <p:nvPr/>
        </p:nvSpPr>
        <p:spPr>
          <a:xfrm>
            <a:off x="12382805" y="6667805"/>
            <a:ext cx="4381805" cy="943661"/>
          </a:xfrm>
          <a:prstGeom prst="rect">
            <a:avLst/>
          </a:prstGeom>
          <a:noFill/>
          <a:ln/>
        </p:spPr>
        <p:txBody>
          <a:bodyPr wrap="square" lIns="0" tIns="0" rIns="0" bIns="0" rtlCol="0" anchor="ctr"/>
          <a:lstStyle/>
          <a:p>
            <a:pPr marL="0" indent="0" algn="l">
              <a:lnSpc>
                <a:spcPts val="2475"/>
              </a:lnSpc>
              <a:buNone/>
            </a:pPr>
            <a:r>
              <a:rPr lang="en-US" sz="2100" dirty="0">
                <a:solidFill>
                  <a:srgbClr val="3A4A63"/>
                </a:solidFill>
                <a:latin typeface="Lato" pitchFamily="34" charset="0"/>
                <a:ea typeface="Lato" pitchFamily="34" charset="-122"/>
                <a:cs typeface="Lato" pitchFamily="34" charset="-120"/>
              </a:rPr>
              <a:t>Align and integrate the organization's processes, priorities, resources, and results as a connected system.</a:t>
            </a:r>
            <a:endParaRPr lang="en-US" sz="2100" dirty="0"/>
          </a:p>
        </p:txBody>
      </p:sp>
      <p:sp>
        <p:nvSpPr>
          <p:cNvPr id="25" name="Text 19"/>
          <p:cNvSpPr txBox="1"/>
          <p:nvPr/>
        </p:nvSpPr>
        <p:spPr>
          <a:xfrm>
            <a:off x="1429207" y="9315907"/>
            <a:ext cx="15430500" cy="181051"/>
          </a:xfrm>
          <a:prstGeom prst="rect">
            <a:avLst/>
          </a:prstGeom>
          <a:noFill/>
          <a:ln/>
        </p:spPr>
        <p:txBody>
          <a:bodyPr wrap="none" lIns="0" tIns="0" rIns="0" bIns="0" rtlCol="0" anchor="ctr"/>
          <a:lstStyle/>
          <a:p>
            <a:pPr marL="0" indent="0" algn="l">
              <a:buNone/>
            </a:pPr>
            <a:r>
              <a:rPr lang="en-US" b="1" kern="0" spc="264" dirty="0">
                <a:solidFill>
                  <a:srgbClr val="C8A951"/>
                </a:solidFill>
                <a:latin typeface="Lato" pitchFamily="34" charset="0"/>
                <a:ea typeface="Lato" pitchFamily="34" charset="-122"/>
                <a:cs typeface="Lato" pitchFamily="34" charset="-120"/>
              </a:rPr>
              <a:t>Six categories · Leadership · Strategy · Customers · Organizational Intelligence · Workforce · Operations</a:t>
            </a:r>
            <a:endParaRPr lang="en-US" dirty="0"/>
          </a:p>
        </p:txBody>
      </p:sp>
      <p:sp>
        <p:nvSpPr>
          <p:cNvPr id="26" name="Text 20"/>
          <p:cNvSpPr txBox="1"/>
          <p:nvPr/>
        </p:nvSpPr>
        <p:spPr>
          <a:xfrm>
            <a:off x="1143000" y="9858146"/>
            <a:ext cx="16002000" cy="162763"/>
          </a:xfrm>
          <a:prstGeom prst="rect">
            <a:avLst/>
          </a:prstGeom>
          <a:noFill/>
          <a:ln/>
        </p:spPr>
        <p:txBody>
          <a:bodyPr wrap="none" lIns="0" tIns="0" rIns="0" bIns="0" rtlCol="0" anchor="ctr"/>
          <a:lstStyle/>
          <a:p>
            <a:pPr marL="0" indent="0" algn="l">
              <a:buNone/>
            </a:pPr>
            <a:r>
              <a:rPr lang="en-US" sz="1050" dirty="0">
                <a:solidFill>
                  <a:srgbClr val="6B7A90"/>
                </a:solidFill>
                <a:latin typeface="Lato" pitchFamily="34" charset="0"/>
                <a:ea typeface="Lato" pitchFamily="34" charset="-122"/>
                <a:cs typeface="Lato" pitchFamily="34" charset="-120"/>
              </a:rPr>
              <a:t>Source: 2026 Baldrige Framework Key Changes · baldrigefoundation.org/what-we-do/baldrige-excellence-framework/2026-baldrige-framework-key-changes.html</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pic>
        <p:nvPicPr>
          <p:cNvPr id="2" name="Image 0" descr="gen-dedup-0e44b71bbda9c914408b0d34a30db236.png"/>
          <p:cNvPicPr>
            <a:picLocks noChangeAspect="1"/>
          </p:cNvPicPr>
          <p:nvPr/>
        </p:nvPicPr>
        <p:blipFill>
          <a:blip r:embed="rId3"/>
          <a:srcRect t="-2" b="-2"/>
          <a:stretch/>
        </p:blipFill>
        <p:spPr>
          <a:xfrm>
            <a:off x="0" y="0"/>
            <a:ext cx="6476695" cy="10287000"/>
          </a:xfrm>
          <a:prstGeom prst="rect">
            <a:avLst/>
          </a:prstGeom>
        </p:spPr>
      </p:pic>
      <p:pic>
        <p:nvPicPr>
          <p:cNvPr id="3" name="Image 1" descr="gen-dedup-6179149c938e14e86e9280f4301752c6.png"/>
          <p:cNvPicPr>
            <a:picLocks noChangeAspect="1"/>
          </p:cNvPicPr>
          <p:nvPr/>
        </p:nvPicPr>
        <p:blipFill>
          <a:blip r:embed="rId4"/>
          <a:srcRect l="-404" r="-404"/>
          <a:stretch/>
        </p:blipFill>
        <p:spPr>
          <a:xfrm>
            <a:off x="761695" y="1143000"/>
            <a:ext cx="571500" cy="28346"/>
          </a:xfrm>
          <a:prstGeom prst="rect">
            <a:avLst/>
          </a:prstGeom>
        </p:spPr>
      </p:pic>
      <p:pic>
        <p:nvPicPr>
          <p:cNvPr id="4" name="Image 2" descr="gen-dedup-b82ed2ed004a0f6bd6a2bda57e41543a.png"/>
          <p:cNvPicPr>
            <a:picLocks noChangeAspect="1"/>
          </p:cNvPicPr>
          <p:nvPr/>
        </p:nvPicPr>
        <p:blipFill>
          <a:blip r:embed="rId5"/>
          <a:srcRect t="-400" b="-400"/>
          <a:stretch/>
        </p:blipFill>
        <p:spPr>
          <a:xfrm>
            <a:off x="761695" y="6096305"/>
            <a:ext cx="571500" cy="19202"/>
          </a:xfrm>
          <a:prstGeom prst="rect">
            <a:avLst/>
          </a:prstGeom>
        </p:spPr>
      </p:pic>
      <p:sp>
        <p:nvSpPr>
          <p:cNvPr id="5" name="Shape 0"/>
          <p:cNvSpPr/>
          <p:nvPr/>
        </p:nvSpPr>
        <p:spPr>
          <a:xfrm>
            <a:off x="7048195" y="2762402"/>
            <a:ext cx="2514600" cy="1619402"/>
          </a:xfrm>
          <a:prstGeom prst="rect">
            <a:avLst/>
          </a:prstGeom>
          <a:solidFill>
            <a:srgbClr val="F6F3EB"/>
          </a:solidFill>
          <a:ln/>
        </p:spPr>
        <p:txBody>
          <a:bodyPr/>
          <a:lstStyle/>
          <a:p>
            <a:endParaRPr lang="en-US"/>
          </a:p>
        </p:txBody>
      </p:sp>
      <p:sp>
        <p:nvSpPr>
          <p:cNvPr id="6" name="Shape 1"/>
          <p:cNvSpPr/>
          <p:nvPr/>
        </p:nvSpPr>
        <p:spPr>
          <a:xfrm>
            <a:off x="7048195" y="2762402"/>
            <a:ext cx="38405" cy="1619402"/>
          </a:xfrm>
          <a:prstGeom prst="rect">
            <a:avLst/>
          </a:prstGeom>
          <a:solidFill>
            <a:srgbClr val="C8A951"/>
          </a:solidFill>
          <a:ln w="12700">
            <a:solidFill>
              <a:srgbClr val="C8A951">
                <a:alpha val="0"/>
              </a:srgbClr>
            </a:solidFill>
            <a:prstDash val="solid"/>
          </a:ln>
        </p:spPr>
        <p:txBody>
          <a:bodyPr/>
          <a:lstStyle/>
          <a:p>
            <a:endParaRPr lang="en-US"/>
          </a:p>
        </p:txBody>
      </p:sp>
      <p:sp>
        <p:nvSpPr>
          <p:cNvPr id="7" name="Shape 2"/>
          <p:cNvSpPr/>
          <p:nvPr/>
        </p:nvSpPr>
        <p:spPr>
          <a:xfrm>
            <a:off x="9715500" y="2762402"/>
            <a:ext cx="2514600" cy="1619402"/>
          </a:xfrm>
          <a:prstGeom prst="rect">
            <a:avLst/>
          </a:prstGeom>
          <a:solidFill>
            <a:srgbClr val="F6F3EB"/>
          </a:solidFill>
          <a:ln/>
        </p:spPr>
        <p:txBody>
          <a:bodyPr/>
          <a:lstStyle/>
          <a:p>
            <a:endParaRPr lang="en-US"/>
          </a:p>
        </p:txBody>
      </p:sp>
      <p:sp>
        <p:nvSpPr>
          <p:cNvPr id="8" name="Shape 3"/>
          <p:cNvSpPr/>
          <p:nvPr/>
        </p:nvSpPr>
        <p:spPr>
          <a:xfrm>
            <a:off x="9715500" y="2762402"/>
            <a:ext cx="38405" cy="1619402"/>
          </a:xfrm>
          <a:prstGeom prst="rect">
            <a:avLst/>
          </a:prstGeom>
          <a:solidFill>
            <a:srgbClr val="C8A951"/>
          </a:solidFill>
          <a:ln w="12700">
            <a:solidFill>
              <a:srgbClr val="C8A951">
                <a:alpha val="0"/>
              </a:srgbClr>
            </a:solidFill>
            <a:prstDash val="solid"/>
          </a:ln>
        </p:spPr>
        <p:txBody>
          <a:bodyPr/>
          <a:lstStyle/>
          <a:p>
            <a:endParaRPr lang="en-US"/>
          </a:p>
        </p:txBody>
      </p:sp>
      <p:sp>
        <p:nvSpPr>
          <p:cNvPr id="9" name="Shape 4"/>
          <p:cNvSpPr/>
          <p:nvPr/>
        </p:nvSpPr>
        <p:spPr>
          <a:xfrm>
            <a:off x="12382805" y="2762402"/>
            <a:ext cx="2514600" cy="1619402"/>
          </a:xfrm>
          <a:prstGeom prst="rect">
            <a:avLst/>
          </a:prstGeom>
          <a:solidFill>
            <a:srgbClr val="F6F3EB"/>
          </a:solidFill>
          <a:ln/>
        </p:spPr>
        <p:txBody>
          <a:bodyPr/>
          <a:lstStyle/>
          <a:p>
            <a:endParaRPr lang="en-US"/>
          </a:p>
        </p:txBody>
      </p:sp>
      <p:sp>
        <p:nvSpPr>
          <p:cNvPr id="10" name="Shape 5"/>
          <p:cNvSpPr/>
          <p:nvPr/>
        </p:nvSpPr>
        <p:spPr>
          <a:xfrm>
            <a:off x="12382805" y="2762402"/>
            <a:ext cx="38405" cy="1619402"/>
          </a:xfrm>
          <a:prstGeom prst="rect">
            <a:avLst/>
          </a:prstGeom>
          <a:solidFill>
            <a:srgbClr val="C8A951"/>
          </a:solidFill>
          <a:ln w="12700">
            <a:solidFill>
              <a:srgbClr val="C8A951">
                <a:alpha val="0"/>
              </a:srgbClr>
            </a:solidFill>
            <a:prstDash val="solid"/>
          </a:ln>
        </p:spPr>
        <p:txBody>
          <a:bodyPr/>
          <a:lstStyle/>
          <a:p>
            <a:endParaRPr lang="en-US"/>
          </a:p>
        </p:txBody>
      </p:sp>
      <p:sp>
        <p:nvSpPr>
          <p:cNvPr id="11" name="Shape 6"/>
          <p:cNvSpPr/>
          <p:nvPr/>
        </p:nvSpPr>
        <p:spPr>
          <a:xfrm>
            <a:off x="15049195" y="2762402"/>
            <a:ext cx="2514600" cy="1619402"/>
          </a:xfrm>
          <a:prstGeom prst="rect">
            <a:avLst/>
          </a:prstGeom>
          <a:solidFill>
            <a:srgbClr val="F6F3EB"/>
          </a:solidFill>
          <a:ln/>
        </p:spPr>
        <p:txBody>
          <a:bodyPr/>
          <a:lstStyle/>
          <a:p>
            <a:endParaRPr lang="en-US"/>
          </a:p>
        </p:txBody>
      </p:sp>
      <p:sp>
        <p:nvSpPr>
          <p:cNvPr id="12" name="Shape 7"/>
          <p:cNvSpPr/>
          <p:nvPr/>
        </p:nvSpPr>
        <p:spPr>
          <a:xfrm>
            <a:off x="15049195" y="2762402"/>
            <a:ext cx="38405" cy="1619402"/>
          </a:xfrm>
          <a:prstGeom prst="rect">
            <a:avLst/>
          </a:prstGeom>
          <a:solidFill>
            <a:srgbClr val="C8A951"/>
          </a:solidFill>
          <a:ln w="12700">
            <a:solidFill>
              <a:srgbClr val="C8A951">
                <a:alpha val="0"/>
              </a:srgbClr>
            </a:solidFill>
            <a:prstDash val="solid"/>
          </a:ln>
        </p:spPr>
        <p:txBody>
          <a:bodyPr/>
          <a:lstStyle/>
          <a:p>
            <a:endParaRPr lang="en-US"/>
          </a:p>
        </p:txBody>
      </p:sp>
      <p:sp>
        <p:nvSpPr>
          <p:cNvPr id="13" name="Shape 8"/>
          <p:cNvSpPr/>
          <p:nvPr/>
        </p:nvSpPr>
        <p:spPr>
          <a:xfrm>
            <a:off x="7048195" y="4572000"/>
            <a:ext cx="2514600" cy="1619402"/>
          </a:xfrm>
          <a:prstGeom prst="rect">
            <a:avLst/>
          </a:prstGeom>
          <a:solidFill>
            <a:srgbClr val="F6F3EB"/>
          </a:solidFill>
          <a:ln/>
        </p:spPr>
        <p:txBody>
          <a:bodyPr/>
          <a:lstStyle/>
          <a:p>
            <a:endParaRPr lang="en-US"/>
          </a:p>
        </p:txBody>
      </p:sp>
      <p:sp>
        <p:nvSpPr>
          <p:cNvPr id="14" name="Shape 9"/>
          <p:cNvSpPr/>
          <p:nvPr/>
        </p:nvSpPr>
        <p:spPr>
          <a:xfrm>
            <a:off x="7048195" y="4572000"/>
            <a:ext cx="38405" cy="1619402"/>
          </a:xfrm>
          <a:prstGeom prst="rect">
            <a:avLst/>
          </a:prstGeom>
          <a:solidFill>
            <a:srgbClr val="C8A951"/>
          </a:solidFill>
          <a:ln w="12700">
            <a:solidFill>
              <a:srgbClr val="C8A951">
                <a:alpha val="0"/>
              </a:srgbClr>
            </a:solidFill>
            <a:prstDash val="solid"/>
          </a:ln>
        </p:spPr>
        <p:txBody>
          <a:bodyPr/>
          <a:lstStyle/>
          <a:p>
            <a:endParaRPr lang="en-US"/>
          </a:p>
        </p:txBody>
      </p:sp>
      <p:sp>
        <p:nvSpPr>
          <p:cNvPr id="15" name="Shape 10"/>
          <p:cNvSpPr/>
          <p:nvPr/>
        </p:nvSpPr>
        <p:spPr>
          <a:xfrm>
            <a:off x="9715500" y="4572000"/>
            <a:ext cx="2514600" cy="1619402"/>
          </a:xfrm>
          <a:prstGeom prst="rect">
            <a:avLst/>
          </a:prstGeom>
          <a:solidFill>
            <a:srgbClr val="F6F3EB"/>
          </a:solidFill>
          <a:ln/>
        </p:spPr>
        <p:txBody>
          <a:bodyPr/>
          <a:lstStyle/>
          <a:p>
            <a:endParaRPr lang="en-US"/>
          </a:p>
        </p:txBody>
      </p:sp>
      <p:sp>
        <p:nvSpPr>
          <p:cNvPr id="16" name="Shape 11"/>
          <p:cNvSpPr/>
          <p:nvPr/>
        </p:nvSpPr>
        <p:spPr>
          <a:xfrm>
            <a:off x="9715500" y="4572000"/>
            <a:ext cx="38405" cy="1619402"/>
          </a:xfrm>
          <a:prstGeom prst="rect">
            <a:avLst/>
          </a:prstGeom>
          <a:solidFill>
            <a:srgbClr val="C8A951"/>
          </a:solidFill>
          <a:ln w="12700">
            <a:solidFill>
              <a:srgbClr val="C8A951">
                <a:alpha val="0"/>
              </a:srgbClr>
            </a:solidFill>
            <a:prstDash val="solid"/>
          </a:ln>
        </p:spPr>
        <p:txBody>
          <a:bodyPr/>
          <a:lstStyle/>
          <a:p>
            <a:endParaRPr lang="en-US"/>
          </a:p>
        </p:txBody>
      </p:sp>
      <p:sp>
        <p:nvSpPr>
          <p:cNvPr id="17" name="Shape 12"/>
          <p:cNvSpPr/>
          <p:nvPr/>
        </p:nvSpPr>
        <p:spPr>
          <a:xfrm>
            <a:off x="12382805" y="4572000"/>
            <a:ext cx="2514600" cy="1619402"/>
          </a:xfrm>
          <a:prstGeom prst="rect">
            <a:avLst/>
          </a:prstGeom>
          <a:solidFill>
            <a:srgbClr val="F6F3EB"/>
          </a:solidFill>
          <a:ln/>
        </p:spPr>
        <p:txBody>
          <a:bodyPr/>
          <a:lstStyle/>
          <a:p>
            <a:endParaRPr lang="en-US"/>
          </a:p>
        </p:txBody>
      </p:sp>
      <p:sp>
        <p:nvSpPr>
          <p:cNvPr id="18" name="Shape 13"/>
          <p:cNvSpPr/>
          <p:nvPr/>
        </p:nvSpPr>
        <p:spPr>
          <a:xfrm>
            <a:off x="12382805" y="4572000"/>
            <a:ext cx="38405" cy="1619402"/>
          </a:xfrm>
          <a:prstGeom prst="rect">
            <a:avLst/>
          </a:prstGeom>
          <a:solidFill>
            <a:srgbClr val="C8A951"/>
          </a:solidFill>
          <a:ln w="12700">
            <a:solidFill>
              <a:srgbClr val="C8A951">
                <a:alpha val="0"/>
              </a:srgbClr>
            </a:solidFill>
            <a:prstDash val="solid"/>
          </a:ln>
        </p:spPr>
        <p:txBody>
          <a:bodyPr/>
          <a:lstStyle/>
          <a:p>
            <a:endParaRPr lang="en-US"/>
          </a:p>
        </p:txBody>
      </p:sp>
      <p:sp>
        <p:nvSpPr>
          <p:cNvPr id="19" name="Shape 14"/>
          <p:cNvSpPr/>
          <p:nvPr/>
        </p:nvSpPr>
        <p:spPr>
          <a:xfrm>
            <a:off x="15049195" y="4572000"/>
            <a:ext cx="2514600" cy="1619402"/>
          </a:xfrm>
          <a:prstGeom prst="rect">
            <a:avLst/>
          </a:prstGeom>
          <a:solidFill>
            <a:srgbClr val="F6F3EB"/>
          </a:solidFill>
          <a:ln/>
        </p:spPr>
        <p:txBody>
          <a:bodyPr/>
          <a:lstStyle/>
          <a:p>
            <a:endParaRPr lang="en-US"/>
          </a:p>
        </p:txBody>
      </p:sp>
      <p:sp>
        <p:nvSpPr>
          <p:cNvPr id="20" name="Shape 15"/>
          <p:cNvSpPr/>
          <p:nvPr/>
        </p:nvSpPr>
        <p:spPr>
          <a:xfrm>
            <a:off x="15049195" y="4572000"/>
            <a:ext cx="38405" cy="1619402"/>
          </a:xfrm>
          <a:prstGeom prst="rect">
            <a:avLst/>
          </a:prstGeom>
          <a:solidFill>
            <a:srgbClr val="C8A951"/>
          </a:solidFill>
          <a:ln w="12700">
            <a:solidFill>
              <a:srgbClr val="C8A951">
                <a:alpha val="0"/>
              </a:srgbClr>
            </a:solidFill>
            <a:prstDash val="solid"/>
          </a:ln>
        </p:spPr>
        <p:txBody>
          <a:bodyPr/>
          <a:lstStyle/>
          <a:p>
            <a:endParaRPr lang="en-US"/>
          </a:p>
        </p:txBody>
      </p:sp>
      <p:sp>
        <p:nvSpPr>
          <p:cNvPr id="21" name="Shape 16"/>
          <p:cNvSpPr/>
          <p:nvPr/>
        </p:nvSpPr>
        <p:spPr>
          <a:xfrm>
            <a:off x="7048195" y="6667805"/>
            <a:ext cx="10477195" cy="1809598"/>
          </a:xfrm>
          <a:prstGeom prst="rect">
            <a:avLst/>
          </a:prstGeom>
          <a:solidFill>
            <a:srgbClr val="0B2545"/>
          </a:solidFill>
          <a:ln w="12700">
            <a:solidFill>
              <a:srgbClr val="FFFFFF">
                <a:alpha val="0"/>
              </a:srgbClr>
            </a:solidFill>
            <a:prstDash val="solid"/>
          </a:ln>
        </p:spPr>
        <p:txBody>
          <a:bodyPr/>
          <a:lstStyle/>
          <a:p>
            <a:endParaRPr lang="en-US"/>
          </a:p>
        </p:txBody>
      </p:sp>
      <p:pic>
        <p:nvPicPr>
          <p:cNvPr id="22" name="Image 3" descr="gen-dedup-bb72401e040b0ee24a128ce546ff3f0d.png"/>
          <p:cNvPicPr>
            <a:picLocks noChangeAspect="1"/>
          </p:cNvPicPr>
          <p:nvPr/>
        </p:nvPicPr>
        <p:blipFill>
          <a:blip r:embed="rId6"/>
          <a:srcRect t="-401" b="-401"/>
          <a:stretch/>
        </p:blipFill>
        <p:spPr>
          <a:xfrm>
            <a:off x="7048195" y="6667805"/>
            <a:ext cx="10477195" cy="38405"/>
          </a:xfrm>
          <a:prstGeom prst="rect">
            <a:avLst/>
          </a:prstGeom>
        </p:spPr>
      </p:pic>
      <p:sp>
        <p:nvSpPr>
          <p:cNvPr id="23" name="Text 17"/>
          <p:cNvSpPr txBox="1"/>
          <p:nvPr/>
        </p:nvSpPr>
        <p:spPr>
          <a:xfrm>
            <a:off x="761695" y="1352398"/>
            <a:ext cx="5334610" cy="200254"/>
          </a:xfrm>
          <a:prstGeom prst="rect">
            <a:avLst/>
          </a:prstGeom>
          <a:noFill/>
          <a:ln/>
        </p:spPr>
        <p:txBody>
          <a:bodyPr wrap="none" lIns="0" tIns="0" rIns="0" bIns="0" rtlCol="0" anchor="ctr"/>
          <a:lstStyle/>
          <a:p>
            <a:pPr marL="0" indent="0" algn="l">
              <a:buNone/>
            </a:pPr>
            <a:r>
              <a:rPr lang="en-US" sz="2100" b="1" kern="0" spc="357" dirty="0">
                <a:solidFill>
                  <a:srgbClr val="C8A951"/>
                </a:solidFill>
                <a:latin typeface="Lato" pitchFamily="34" charset="0"/>
                <a:ea typeface="Lato" pitchFamily="34" charset="-122"/>
                <a:cs typeface="Lato" pitchFamily="34" charset="-120"/>
              </a:rPr>
              <a:t>04 · Begin here</a:t>
            </a:r>
            <a:endParaRPr lang="en-US" sz="2100" dirty="0"/>
          </a:p>
        </p:txBody>
      </p:sp>
      <p:sp>
        <p:nvSpPr>
          <p:cNvPr id="24" name="Text 18"/>
          <p:cNvSpPr txBox="1"/>
          <p:nvPr/>
        </p:nvSpPr>
        <p:spPr>
          <a:xfrm>
            <a:off x="761695" y="2000707"/>
            <a:ext cx="5334610" cy="3048610"/>
          </a:xfrm>
          <a:prstGeom prst="rect">
            <a:avLst/>
          </a:prstGeom>
          <a:noFill/>
          <a:ln/>
        </p:spPr>
        <p:txBody>
          <a:bodyPr wrap="square" lIns="0" tIns="0" rIns="0" bIns="0" rtlCol="0" anchor="ctr"/>
          <a:lstStyle/>
          <a:p>
            <a:pPr marL="0" indent="0" algn="l">
              <a:lnSpc>
                <a:spcPct val="105000"/>
              </a:lnSpc>
              <a:buNone/>
            </a:pPr>
            <a:r>
              <a:rPr lang="en-US" sz="5700" b="1" kern="0" spc="-114" dirty="0">
                <a:solidFill>
                  <a:srgbClr val="FFFFFF"/>
                </a:solidFill>
                <a:latin typeface="Lato" pitchFamily="34" charset="0"/>
                <a:ea typeface="Lato" pitchFamily="34" charset="-122"/>
                <a:cs typeface="Lato" pitchFamily="34" charset="-120"/>
              </a:rPr>
              <a:t>Begin with </a:t>
            </a:r>
            <a:r>
              <a:rPr lang="en-US" sz="5700" b="1" i="1" kern="0" spc="-114" dirty="0">
                <a:solidFill>
                  <a:srgbClr val="C8A951"/>
                </a:solidFill>
                <a:latin typeface="Lato" pitchFamily="34" charset="0"/>
                <a:ea typeface="Lato" pitchFamily="34" charset="-122"/>
                <a:cs typeface="Lato" pitchFamily="34" charset="-120"/>
              </a:rPr>
              <a:t>leadership priorities</a:t>
            </a:r>
            <a:r>
              <a:rPr lang="en-US" sz="5700" b="1" kern="0" spc="-114" dirty="0">
                <a:solidFill>
                  <a:srgbClr val="FFFFFF"/>
                </a:solidFill>
                <a:latin typeface="Lato" pitchFamily="34" charset="0"/>
                <a:ea typeface="Lato" pitchFamily="34" charset="-122"/>
                <a:cs typeface="Lato" pitchFamily="34" charset="-120"/>
              </a:rPr>
              <a:t> — not the Framework.</a:t>
            </a:r>
            <a:endParaRPr lang="en-US" sz="5700" dirty="0"/>
          </a:p>
        </p:txBody>
      </p:sp>
      <p:sp>
        <p:nvSpPr>
          <p:cNvPr id="25" name="Text 19"/>
          <p:cNvSpPr txBox="1"/>
          <p:nvPr/>
        </p:nvSpPr>
        <p:spPr>
          <a:xfrm>
            <a:off x="761695" y="6286500"/>
            <a:ext cx="5334610" cy="171907"/>
          </a:xfrm>
          <a:prstGeom prst="rect">
            <a:avLst/>
          </a:prstGeom>
          <a:noFill/>
          <a:ln/>
        </p:spPr>
        <p:txBody>
          <a:bodyPr wrap="none" lIns="0" tIns="0" rIns="0" bIns="0" rtlCol="0" anchor="ctr"/>
          <a:lstStyle/>
          <a:p>
            <a:pPr marL="0" indent="0" algn="l">
              <a:buNone/>
            </a:pPr>
            <a:r>
              <a:rPr lang="en-US" b="1" kern="0" spc="315" dirty="0">
                <a:solidFill>
                  <a:srgbClr val="C8A951"/>
                </a:solidFill>
                <a:latin typeface="Lato" pitchFamily="34" charset="0"/>
                <a:ea typeface="Lato" pitchFamily="34" charset="-122"/>
                <a:cs typeface="Lato" pitchFamily="34" charset="-120"/>
              </a:rPr>
              <a:t>The principle</a:t>
            </a:r>
            <a:endParaRPr lang="en-US" dirty="0"/>
          </a:p>
        </p:txBody>
      </p:sp>
      <p:sp>
        <p:nvSpPr>
          <p:cNvPr id="26" name="Text 20"/>
          <p:cNvSpPr txBox="1"/>
          <p:nvPr/>
        </p:nvSpPr>
        <p:spPr>
          <a:xfrm>
            <a:off x="761695" y="6667805"/>
            <a:ext cx="5334610" cy="2476195"/>
          </a:xfrm>
          <a:prstGeom prst="rect">
            <a:avLst/>
          </a:prstGeom>
          <a:noFill/>
          <a:ln/>
        </p:spPr>
        <p:txBody>
          <a:bodyPr wrap="square" lIns="0" tIns="0" rIns="0" bIns="0" rtlCol="0" anchor="ctr"/>
          <a:lstStyle/>
          <a:p>
            <a:pPr marL="0" indent="0" algn="l">
              <a:lnSpc>
                <a:spcPts val="2790"/>
              </a:lnSpc>
              <a:buNone/>
            </a:pPr>
            <a:r>
              <a:rPr lang="en-US" sz="2100" dirty="0">
                <a:solidFill>
                  <a:srgbClr val="FFFFFF"/>
                </a:solidFill>
                <a:latin typeface="Lato" pitchFamily="34" charset="0"/>
                <a:ea typeface="Lato" pitchFamily="34" charset="-122"/>
                <a:cs typeface="Lato" pitchFamily="34" charset="-120"/>
              </a:rPr>
              <a:t>Do not begin by explaining every part of the Framework. Begin with an issue that </a:t>
            </a:r>
            <a:r>
              <a:rPr lang="en-US" sz="2100" i="1" dirty="0">
                <a:solidFill>
                  <a:srgbClr val="C8A951"/>
                </a:solidFill>
                <a:latin typeface="Lato" pitchFamily="34" charset="0"/>
                <a:ea typeface="Lato" pitchFamily="34" charset="-122"/>
                <a:cs typeface="Lato" pitchFamily="34" charset="-120"/>
              </a:rPr>
              <a:t>already matters</a:t>
            </a:r>
            <a:r>
              <a:rPr lang="en-US" sz="2100" dirty="0">
                <a:solidFill>
                  <a:srgbClr val="FFFFFF"/>
                </a:solidFill>
                <a:latin typeface="Lato" pitchFamily="34" charset="0"/>
                <a:ea typeface="Lato" pitchFamily="34" charset="-122"/>
                <a:cs typeface="Lato" pitchFamily="34" charset="-120"/>
              </a:rPr>
              <a:t> to senior leaders. Baldrige gives them a disciplined way to examine these issues as parts of an organizational system — not isolated problems.</a:t>
            </a:r>
            <a:endParaRPr lang="en-US" sz="2100" dirty="0"/>
          </a:p>
        </p:txBody>
      </p:sp>
      <p:sp>
        <p:nvSpPr>
          <p:cNvPr id="27" name="Text 21"/>
          <p:cNvSpPr txBox="1"/>
          <p:nvPr/>
        </p:nvSpPr>
        <p:spPr>
          <a:xfrm>
            <a:off x="7048195" y="1143000"/>
            <a:ext cx="10478110" cy="171907"/>
          </a:xfrm>
          <a:prstGeom prst="rect">
            <a:avLst/>
          </a:prstGeom>
          <a:noFill/>
          <a:ln/>
        </p:spPr>
        <p:txBody>
          <a:bodyPr wrap="none" lIns="0" tIns="0" rIns="0" bIns="0" rtlCol="0" anchor="ctr"/>
          <a:lstStyle/>
          <a:p>
            <a:pPr marL="0" indent="0" algn="l">
              <a:buNone/>
            </a:pPr>
            <a:r>
              <a:rPr lang="en-US" b="1" kern="0" spc="315" dirty="0">
                <a:solidFill>
                  <a:srgbClr val="0B2545"/>
                </a:solidFill>
                <a:latin typeface="Lato" pitchFamily="34" charset="0"/>
                <a:ea typeface="Lato" pitchFamily="34" charset="-122"/>
                <a:cs typeface="Lato" pitchFamily="34" charset="-120"/>
              </a:rPr>
              <a:t>Examples of leadership priorities</a:t>
            </a:r>
            <a:endParaRPr lang="en-US" dirty="0"/>
          </a:p>
        </p:txBody>
      </p:sp>
      <p:sp>
        <p:nvSpPr>
          <p:cNvPr id="28" name="Text 22"/>
          <p:cNvSpPr txBox="1"/>
          <p:nvPr/>
        </p:nvSpPr>
        <p:spPr>
          <a:xfrm>
            <a:off x="7048195" y="1505102"/>
            <a:ext cx="12764110" cy="467258"/>
          </a:xfrm>
          <a:prstGeom prst="rect">
            <a:avLst/>
          </a:prstGeom>
          <a:noFill/>
          <a:ln/>
        </p:spPr>
        <p:txBody>
          <a:bodyPr wrap="none" lIns="0" tIns="0" rIns="0" bIns="0" rtlCol="0" anchor="ctr"/>
          <a:lstStyle/>
          <a:p>
            <a:pPr marL="0" indent="0" algn="l">
              <a:buNone/>
            </a:pPr>
            <a:r>
              <a:rPr lang="en-US" sz="3300" b="1" kern="0" spc="-33" dirty="0">
                <a:solidFill>
                  <a:srgbClr val="0B2545"/>
                </a:solidFill>
                <a:latin typeface="Lato" pitchFamily="34" charset="0"/>
                <a:ea typeface="Lato" pitchFamily="34" charset="-122"/>
                <a:cs typeface="Lato" pitchFamily="34" charset="-120"/>
              </a:rPr>
              <a:t>Eight issues where Baldrige creates </a:t>
            </a:r>
            <a:r>
              <a:rPr lang="en-US" sz="3300" b="1" i="1" kern="0" spc="-33" dirty="0">
                <a:solidFill>
                  <a:srgbClr val="C8A951"/>
                </a:solidFill>
                <a:latin typeface="Lato" pitchFamily="34" charset="0"/>
                <a:ea typeface="Lato" pitchFamily="34" charset="-122"/>
                <a:cs typeface="Lato" pitchFamily="34" charset="-120"/>
              </a:rPr>
              <a:t>immediate relevance.</a:t>
            </a:r>
            <a:endParaRPr lang="en-US" sz="3300" dirty="0"/>
          </a:p>
        </p:txBody>
      </p:sp>
      <p:sp>
        <p:nvSpPr>
          <p:cNvPr id="29" name="Text 23"/>
          <p:cNvSpPr txBox="1"/>
          <p:nvPr/>
        </p:nvSpPr>
        <p:spPr>
          <a:xfrm>
            <a:off x="7258507" y="2933395"/>
            <a:ext cx="2095805" cy="162763"/>
          </a:xfrm>
          <a:prstGeom prst="rect">
            <a:avLst/>
          </a:prstGeom>
          <a:noFill/>
          <a:ln/>
        </p:spPr>
        <p:txBody>
          <a:bodyPr wrap="none" lIns="0" tIns="0" rIns="0" bIns="0" rtlCol="0" anchor="ctr"/>
          <a:lstStyle/>
          <a:p>
            <a:pPr marL="0" indent="0" algn="l">
              <a:buNone/>
            </a:pPr>
            <a:r>
              <a:rPr lang="en-US" sz="2100" b="1" kern="0" spc="231" dirty="0">
                <a:solidFill>
                  <a:srgbClr val="C8A951"/>
                </a:solidFill>
                <a:latin typeface="Lato" pitchFamily="34" charset="0"/>
                <a:ea typeface="Lato" pitchFamily="34" charset="-122"/>
                <a:cs typeface="Lato" pitchFamily="34" charset="-120"/>
              </a:rPr>
              <a:t>01</a:t>
            </a:r>
            <a:endParaRPr lang="en-US" sz="2100" dirty="0"/>
          </a:p>
        </p:txBody>
      </p:sp>
      <p:sp>
        <p:nvSpPr>
          <p:cNvPr id="30" name="Text 24"/>
          <p:cNvSpPr txBox="1"/>
          <p:nvPr/>
        </p:nvSpPr>
        <p:spPr>
          <a:xfrm>
            <a:off x="7258507" y="3200400"/>
            <a:ext cx="2095805" cy="1181404"/>
          </a:xfrm>
          <a:prstGeom prst="rect">
            <a:avLst/>
          </a:prstGeom>
          <a:noFill/>
          <a:ln/>
        </p:spPr>
        <p:txBody>
          <a:bodyPr wrap="square" lIns="0" tIns="0" rIns="0" bIns="0" rtlCol="0" anchor="t"/>
          <a:lstStyle/>
          <a:p>
            <a:pPr marL="0" indent="0" algn="l">
              <a:buNone/>
            </a:pPr>
            <a:r>
              <a:rPr lang="en-US" b="1" dirty="0">
                <a:solidFill>
                  <a:srgbClr val="0B2545"/>
                </a:solidFill>
                <a:latin typeface="Lato" pitchFamily="34" charset="0"/>
                <a:ea typeface="Lato" pitchFamily="34" charset="-122"/>
                <a:cs typeface="Lato" pitchFamily="34" charset="-120"/>
              </a:rPr>
              <a:t>Strategic priorities not advancing as expected</a:t>
            </a:r>
            <a:endParaRPr lang="en-US" dirty="0"/>
          </a:p>
        </p:txBody>
      </p:sp>
      <p:sp>
        <p:nvSpPr>
          <p:cNvPr id="31" name="Text 25"/>
          <p:cNvSpPr txBox="1"/>
          <p:nvPr/>
        </p:nvSpPr>
        <p:spPr>
          <a:xfrm>
            <a:off x="9924898" y="2933395"/>
            <a:ext cx="2095805" cy="162763"/>
          </a:xfrm>
          <a:prstGeom prst="rect">
            <a:avLst/>
          </a:prstGeom>
          <a:noFill/>
          <a:ln/>
        </p:spPr>
        <p:txBody>
          <a:bodyPr wrap="none" lIns="0" tIns="0" rIns="0" bIns="0" rtlCol="0" anchor="ctr"/>
          <a:lstStyle/>
          <a:p>
            <a:pPr marL="0" indent="0" algn="l">
              <a:buNone/>
            </a:pPr>
            <a:r>
              <a:rPr lang="en-US" sz="2100" b="1" kern="0" spc="231" dirty="0">
                <a:solidFill>
                  <a:srgbClr val="C8A951"/>
                </a:solidFill>
                <a:latin typeface="Lato" pitchFamily="34" charset="0"/>
                <a:ea typeface="Lato" pitchFamily="34" charset="-122"/>
                <a:cs typeface="Lato" pitchFamily="34" charset="-120"/>
              </a:rPr>
              <a:t>02</a:t>
            </a:r>
            <a:endParaRPr lang="en-US" sz="2100" dirty="0"/>
          </a:p>
        </p:txBody>
      </p:sp>
      <p:sp>
        <p:nvSpPr>
          <p:cNvPr id="32" name="Text 26"/>
          <p:cNvSpPr txBox="1"/>
          <p:nvPr/>
        </p:nvSpPr>
        <p:spPr>
          <a:xfrm>
            <a:off x="9924898" y="3200400"/>
            <a:ext cx="2095805" cy="1162203"/>
          </a:xfrm>
          <a:prstGeom prst="rect">
            <a:avLst/>
          </a:prstGeom>
          <a:noFill/>
          <a:ln/>
        </p:spPr>
        <p:txBody>
          <a:bodyPr wrap="square" lIns="0" tIns="0" rIns="0" bIns="0" rtlCol="0" anchor="t"/>
          <a:lstStyle/>
          <a:p>
            <a:pPr marL="0" indent="0" algn="l">
              <a:buNone/>
            </a:pPr>
            <a:r>
              <a:rPr lang="en-US" b="1" dirty="0">
                <a:solidFill>
                  <a:srgbClr val="0B2545"/>
                </a:solidFill>
                <a:latin typeface="Lato" pitchFamily="34" charset="0"/>
                <a:ea typeface="Lato" pitchFamily="34" charset="-122"/>
                <a:cs typeface="Lato" pitchFamily="34" charset="-120"/>
              </a:rPr>
              <a:t>Inconsistent performance across departments or locations</a:t>
            </a:r>
            <a:endParaRPr lang="en-US" dirty="0"/>
          </a:p>
        </p:txBody>
      </p:sp>
      <p:sp>
        <p:nvSpPr>
          <p:cNvPr id="33" name="Text 27"/>
          <p:cNvSpPr txBox="1"/>
          <p:nvPr/>
        </p:nvSpPr>
        <p:spPr>
          <a:xfrm>
            <a:off x="12592202" y="2933395"/>
            <a:ext cx="2095805" cy="162763"/>
          </a:xfrm>
          <a:prstGeom prst="rect">
            <a:avLst/>
          </a:prstGeom>
          <a:noFill/>
          <a:ln/>
        </p:spPr>
        <p:txBody>
          <a:bodyPr wrap="none" lIns="0" tIns="0" rIns="0" bIns="0" rtlCol="0" anchor="ctr"/>
          <a:lstStyle/>
          <a:p>
            <a:pPr marL="0" indent="0" algn="l">
              <a:buNone/>
            </a:pPr>
            <a:r>
              <a:rPr lang="en-US" sz="2100" b="1" kern="0" spc="231" dirty="0">
                <a:solidFill>
                  <a:srgbClr val="C8A951"/>
                </a:solidFill>
                <a:latin typeface="Lato" pitchFamily="34" charset="0"/>
                <a:ea typeface="Lato" pitchFamily="34" charset="-122"/>
                <a:cs typeface="Lato" pitchFamily="34" charset="-120"/>
              </a:rPr>
              <a:t>03</a:t>
            </a:r>
            <a:endParaRPr lang="en-US" sz="2100" dirty="0"/>
          </a:p>
        </p:txBody>
      </p:sp>
      <p:sp>
        <p:nvSpPr>
          <p:cNvPr id="34" name="Text 28"/>
          <p:cNvSpPr txBox="1"/>
          <p:nvPr/>
        </p:nvSpPr>
        <p:spPr>
          <a:xfrm>
            <a:off x="12592202" y="3200400"/>
            <a:ext cx="2095805" cy="1057961"/>
          </a:xfrm>
          <a:prstGeom prst="rect">
            <a:avLst/>
          </a:prstGeom>
          <a:noFill/>
          <a:ln/>
        </p:spPr>
        <p:txBody>
          <a:bodyPr wrap="square" lIns="0" tIns="0" rIns="0" bIns="0" rtlCol="0" anchor="t"/>
          <a:lstStyle/>
          <a:p>
            <a:pPr marL="0" indent="0" algn="l">
              <a:buNone/>
            </a:pPr>
            <a:r>
              <a:rPr lang="en-US" b="1" dirty="0">
                <a:solidFill>
                  <a:srgbClr val="0B2545"/>
                </a:solidFill>
                <a:latin typeface="Lato" pitchFamily="34" charset="0"/>
                <a:ea typeface="Lato" pitchFamily="34" charset="-122"/>
                <a:cs typeface="Lato" pitchFamily="34" charset="-120"/>
              </a:rPr>
              <a:t>Customer concerns or changing stakeholder expectations</a:t>
            </a:r>
            <a:endParaRPr lang="en-US" dirty="0"/>
          </a:p>
        </p:txBody>
      </p:sp>
      <p:sp>
        <p:nvSpPr>
          <p:cNvPr id="35" name="Text 29"/>
          <p:cNvSpPr txBox="1"/>
          <p:nvPr/>
        </p:nvSpPr>
        <p:spPr>
          <a:xfrm>
            <a:off x="15259507" y="2933395"/>
            <a:ext cx="2095805" cy="162763"/>
          </a:xfrm>
          <a:prstGeom prst="rect">
            <a:avLst/>
          </a:prstGeom>
          <a:noFill/>
          <a:ln/>
        </p:spPr>
        <p:txBody>
          <a:bodyPr wrap="none" lIns="0" tIns="0" rIns="0" bIns="0" rtlCol="0" anchor="ctr"/>
          <a:lstStyle/>
          <a:p>
            <a:pPr marL="0" indent="0" algn="l">
              <a:buNone/>
            </a:pPr>
            <a:r>
              <a:rPr lang="en-US" sz="2100" b="1" kern="0" spc="231" dirty="0">
                <a:solidFill>
                  <a:srgbClr val="C8A951"/>
                </a:solidFill>
                <a:latin typeface="Lato" pitchFamily="34" charset="0"/>
                <a:ea typeface="Lato" pitchFamily="34" charset="-122"/>
                <a:cs typeface="Lato" pitchFamily="34" charset="-120"/>
              </a:rPr>
              <a:t>04</a:t>
            </a:r>
            <a:endParaRPr lang="en-US" sz="2100" dirty="0"/>
          </a:p>
        </p:txBody>
      </p:sp>
      <p:sp>
        <p:nvSpPr>
          <p:cNvPr id="36" name="Text 30"/>
          <p:cNvSpPr txBox="1"/>
          <p:nvPr/>
        </p:nvSpPr>
        <p:spPr>
          <a:xfrm>
            <a:off x="15259507" y="3200400"/>
            <a:ext cx="2095805" cy="1057961"/>
          </a:xfrm>
          <a:prstGeom prst="rect">
            <a:avLst/>
          </a:prstGeom>
          <a:noFill/>
          <a:ln/>
        </p:spPr>
        <p:txBody>
          <a:bodyPr wrap="square" lIns="0" tIns="0" rIns="0" bIns="0" rtlCol="0" anchor="t"/>
          <a:lstStyle/>
          <a:p>
            <a:pPr marL="0" indent="0" algn="l">
              <a:buNone/>
            </a:pPr>
            <a:r>
              <a:rPr lang="en-US" b="1" dirty="0">
                <a:solidFill>
                  <a:srgbClr val="0B2545"/>
                </a:solidFill>
                <a:latin typeface="Lato" pitchFamily="34" charset="0"/>
                <a:ea typeface="Lato" pitchFamily="34" charset="-122"/>
                <a:cs typeface="Lato" pitchFamily="34" charset="-120"/>
              </a:rPr>
              <a:t>Workforce capacity, engagement, or retention challenges</a:t>
            </a:r>
            <a:endParaRPr lang="en-US" dirty="0"/>
          </a:p>
        </p:txBody>
      </p:sp>
      <p:sp>
        <p:nvSpPr>
          <p:cNvPr id="37" name="Text 31"/>
          <p:cNvSpPr txBox="1"/>
          <p:nvPr/>
        </p:nvSpPr>
        <p:spPr>
          <a:xfrm>
            <a:off x="7258507" y="4743907"/>
            <a:ext cx="2095805" cy="162763"/>
          </a:xfrm>
          <a:prstGeom prst="rect">
            <a:avLst/>
          </a:prstGeom>
          <a:noFill/>
          <a:ln/>
        </p:spPr>
        <p:txBody>
          <a:bodyPr wrap="none" lIns="0" tIns="0" rIns="0" bIns="0" rtlCol="0" anchor="ctr"/>
          <a:lstStyle/>
          <a:p>
            <a:pPr marL="0" indent="0" algn="l">
              <a:buNone/>
            </a:pPr>
            <a:r>
              <a:rPr lang="en-US" sz="2100" b="1" kern="0" spc="231" dirty="0">
                <a:solidFill>
                  <a:srgbClr val="C8A951"/>
                </a:solidFill>
                <a:latin typeface="Lato" pitchFamily="34" charset="0"/>
                <a:ea typeface="Lato" pitchFamily="34" charset="-122"/>
                <a:cs typeface="Lato" pitchFamily="34" charset="-120"/>
              </a:rPr>
              <a:t>05</a:t>
            </a:r>
            <a:endParaRPr lang="en-US" sz="2100" dirty="0"/>
          </a:p>
        </p:txBody>
      </p:sp>
      <p:sp>
        <p:nvSpPr>
          <p:cNvPr id="38" name="Text 32"/>
          <p:cNvSpPr txBox="1"/>
          <p:nvPr/>
        </p:nvSpPr>
        <p:spPr>
          <a:xfrm>
            <a:off x="7258507" y="5009998"/>
            <a:ext cx="2095805" cy="1057961"/>
          </a:xfrm>
          <a:prstGeom prst="rect">
            <a:avLst/>
          </a:prstGeom>
          <a:noFill/>
          <a:ln/>
        </p:spPr>
        <p:txBody>
          <a:bodyPr wrap="square" lIns="0" tIns="0" rIns="0" bIns="0" rtlCol="0" anchor="t"/>
          <a:lstStyle/>
          <a:p>
            <a:pPr marL="0" indent="0" algn="l">
              <a:buNone/>
            </a:pPr>
            <a:r>
              <a:rPr lang="en-US" b="1" dirty="0">
                <a:solidFill>
                  <a:srgbClr val="0B2545"/>
                </a:solidFill>
                <a:latin typeface="Lato" pitchFamily="34" charset="0"/>
                <a:ea typeface="Lato" pitchFamily="34" charset="-122"/>
                <a:cs typeface="Lato" pitchFamily="34" charset="-120"/>
              </a:rPr>
              <a:t>Processes that depend too heavily on individual knowledge</a:t>
            </a:r>
            <a:endParaRPr lang="en-US" dirty="0"/>
          </a:p>
        </p:txBody>
      </p:sp>
      <p:sp>
        <p:nvSpPr>
          <p:cNvPr id="39" name="Text 33"/>
          <p:cNvSpPr txBox="1"/>
          <p:nvPr/>
        </p:nvSpPr>
        <p:spPr>
          <a:xfrm>
            <a:off x="9924898" y="4743907"/>
            <a:ext cx="2095805" cy="162763"/>
          </a:xfrm>
          <a:prstGeom prst="rect">
            <a:avLst/>
          </a:prstGeom>
          <a:noFill/>
          <a:ln/>
        </p:spPr>
        <p:txBody>
          <a:bodyPr wrap="none" lIns="0" tIns="0" rIns="0" bIns="0" rtlCol="0" anchor="ctr"/>
          <a:lstStyle/>
          <a:p>
            <a:pPr marL="0" indent="0" algn="l">
              <a:buNone/>
            </a:pPr>
            <a:r>
              <a:rPr lang="en-US" sz="2100" b="1" kern="0" spc="231" dirty="0">
                <a:solidFill>
                  <a:srgbClr val="C8A951"/>
                </a:solidFill>
                <a:latin typeface="Lato" pitchFamily="34" charset="0"/>
                <a:ea typeface="Lato" pitchFamily="34" charset="-122"/>
                <a:cs typeface="Lato" pitchFamily="34" charset="-120"/>
              </a:rPr>
              <a:t>06</a:t>
            </a:r>
            <a:endParaRPr lang="en-US" sz="2100" dirty="0"/>
          </a:p>
        </p:txBody>
      </p:sp>
      <p:sp>
        <p:nvSpPr>
          <p:cNvPr id="40" name="Text 34"/>
          <p:cNvSpPr txBox="1"/>
          <p:nvPr/>
        </p:nvSpPr>
        <p:spPr>
          <a:xfrm>
            <a:off x="9924898" y="5009998"/>
            <a:ext cx="2095805" cy="1057961"/>
          </a:xfrm>
          <a:prstGeom prst="rect">
            <a:avLst/>
          </a:prstGeom>
          <a:noFill/>
          <a:ln/>
        </p:spPr>
        <p:txBody>
          <a:bodyPr wrap="square" lIns="0" tIns="0" rIns="0" bIns="0" rtlCol="0" anchor="t"/>
          <a:lstStyle/>
          <a:p>
            <a:pPr marL="0" indent="0" algn="l">
              <a:buNone/>
            </a:pPr>
            <a:r>
              <a:rPr lang="en-US" b="1" dirty="0">
                <a:solidFill>
                  <a:srgbClr val="0B2545"/>
                </a:solidFill>
                <a:latin typeface="Lato" pitchFamily="34" charset="0"/>
                <a:ea typeface="Lato" pitchFamily="34" charset="-122"/>
                <a:cs typeface="Lato" pitchFamily="34" charset="-120"/>
              </a:rPr>
              <a:t>Too many measures without enough useful insight</a:t>
            </a:r>
            <a:endParaRPr lang="en-US" dirty="0"/>
          </a:p>
        </p:txBody>
      </p:sp>
      <p:sp>
        <p:nvSpPr>
          <p:cNvPr id="41" name="Text 35"/>
          <p:cNvSpPr txBox="1"/>
          <p:nvPr/>
        </p:nvSpPr>
        <p:spPr>
          <a:xfrm>
            <a:off x="12592202" y="4743907"/>
            <a:ext cx="2095805" cy="162763"/>
          </a:xfrm>
          <a:prstGeom prst="rect">
            <a:avLst/>
          </a:prstGeom>
          <a:noFill/>
          <a:ln/>
        </p:spPr>
        <p:txBody>
          <a:bodyPr wrap="none" lIns="0" tIns="0" rIns="0" bIns="0" rtlCol="0" anchor="ctr"/>
          <a:lstStyle/>
          <a:p>
            <a:pPr marL="0" indent="0" algn="l">
              <a:buNone/>
            </a:pPr>
            <a:r>
              <a:rPr lang="en-US" sz="2100" b="1" kern="0" spc="231" dirty="0">
                <a:solidFill>
                  <a:srgbClr val="C8A951"/>
                </a:solidFill>
                <a:latin typeface="Lato" pitchFamily="34" charset="0"/>
                <a:ea typeface="Lato" pitchFamily="34" charset="-122"/>
                <a:cs typeface="Lato" pitchFamily="34" charset="-120"/>
              </a:rPr>
              <a:t>07</a:t>
            </a:r>
            <a:endParaRPr lang="en-US" sz="2100" dirty="0"/>
          </a:p>
        </p:txBody>
      </p:sp>
      <p:sp>
        <p:nvSpPr>
          <p:cNvPr id="42" name="Text 36"/>
          <p:cNvSpPr txBox="1"/>
          <p:nvPr/>
        </p:nvSpPr>
        <p:spPr>
          <a:xfrm>
            <a:off x="12592202" y="5009998"/>
            <a:ext cx="2095805" cy="1057961"/>
          </a:xfrm>
          <a:prstGeom prst="rect">
            <a:avLst/>
          </a:prstGeom>
          <a:noFill/>
          <a:ln/>
        </p:spPr>
        <p:txBody>
          <a:bodyPr wrap="square" lIns="0" tIns="0" rIns="0" bIns="0" rtlCol="0" anchor="t"/>
          <a:lstStyle/>
          <a:p>
            <a:pPr marL="0" indent="0" algn="l">
              <a:buNone/>
            </a:pPr>
            <a:r>
              <a:rPr lang="en-US" b="1" dirty="0">
                <a:solidFill>
                  <a:srgbClr val="0B2545"/>
                </a:solidFill>
                <a:latin typeface="Lato" pitchFamily="34" charset="0"/>
                <a:ea typeface="Lato" pitchFamily="34" charset="-122"/>
                <a:cs typeface="Lato" pitchFamily="34" charset="-120"/>
              </a:rPr>
              <a:t>Improvement projects not connected to strategy</a:t>
            </a:r>
            <a:endParaRPr lang="en-US" dirty="0"/>
          </a:p>
        </p:txBody>
      </p:sp>
      <p:sp>
        <p:nvSpPr>
          <p:cNvPr id="43" name="Text 37"/>
          <p:cNvSpPr txBox="1"/>
          <p:nvPr/>
        </p:nvSpPr>
        <p:spPr>
          <a:xfrm>
            <a:off x="15259507" y="4743907"/>
            <a:ext cx="2095805" cy="162763"/>
          </a:xfrm>
          <a:prstGeom prst="rect">
            <a:avLst/>
          </a:prstGeom>
          <a:noFill/>
          <a:ln/>
        </p:spPr>
        <p:txBody>
          <a:bodyPr wrap="none" lIns="0" tIns="0" rIns="0" bIns="0" rtlCol="0" anchor="ctr"/>
          <a:lstStyle/>
          <a:p>
            <a:pPr marL="0" indent="0" algn="l">
              <a:buNone/>
            </a:pPr>
            <a:r>
              <a:rPr lang="en-US" sz="2100" b="1" kern="0" spc="231" dirty="0">
                <a:solidFill>
                  <a:srgbClr val="C8A951"/>
                </a:solidFill>
                <a:latin typeface="Lato" pitchFamily="34" charset="0"/>
                <a:ea typeface="Lato" pitchFamily="34" charset="-122"/>
                <a:cs typeface="Lato" pitchFamily="34" charset="-120"/>
              </a:rPr>
              <a:t>08</a:t>
            </a:r>
            <a:endParaRPr lang="en-US" sz="2100" dirty="0"/>
          </a:p>
        </p:txBody>
      </p:sp>
      <p:sp>
        <p:nvSpPr>
          <p:cNvPr id="44" name="Text 38"/>
          <p:cNvSpPr txBox="1"/>
          <p:nvPr/>
        </p:nvSpPr>
        <p:spPr>
          <a:xfrm>
            <a:off x="15259507" y="5009998"/>
            <a:ext cx="2095805" cy="1409713"/>
          </a:xfrm>
          <a:prstGeom prst="rect">
            <a:avLst/>
          </a:prstGeom>
          <a:noFill/>
          <a:ln/>
        </p:spPr>
        <p:txBody>
          <a:bodyPr wrap="square" lIns="0" tIns="0" rIns="0" bIns="0" rtlCol="0" anchor="t"/>
          <a:lstStyle/>
          <a:p>
            <a:pPr marL="0" indent="0" algn="l">
              <a:buNone/>
            </a:pPr>
            <a:r>
              <a:rPr lang="en-US" b="1" dirty="0">
                <a:solidFill>
                  <a:srgbClr val="0B2545"/>
                </a:solidFill>
                <a:latin typeface="Lato" pitchFamily="34" charset="0"/>
                <a:ea typeface="Lato" pitchFamily="34" charset="-122"/>
                <a:cs typeface="Lato" pitchFamily="34" charset="-120"/>
              </a:rPr>
              <a:t>Difficulty sustaining progress during leadership or market changes</a:t>
            </a:r>
            <a:endParaRPr lang="en-US" dirty="0"/>
          </a:p>
        </p:txBody>
      </p:sp>
      <p:sp>
        <p:nvSpPr>
          <p:cNvPr id="45" name="Text 39"/>
          <p:cNvSpPr txBox="1"/>
          <p:nvPr/>
        </p:nvSpPr>
        <p:spPr>
          <a:xfrm>
            <a:off x="7429500" y="6953098"/>
            <a:ext cx="9715500" cy="162763"/>
          </a:xfrm>
          <a:prstGeom prst="rect">
            <a:avLst/>
          </a:prstGeom>
          <a:noFill/>
          <a:ln/>
        </p:spPr>
        <p:txBody>
          <a:bodyPr wrap="none" lIns="0" tIns="0" rIns="0" bIns="0" rtlCol="0" anchor="ctr"/>
          <a:lstStyle/>
          <a:p>
            <a:pPr marL="0" indent="0" algn="l">
              <a:buNone/>
            </a:pPr>
            <a:r>
              <a:rPr lang="en-US" b="1" kern="0" spc="294" dirty="0">
                <a:solidFill>
                  <a:srgbClr val="C8A951"/>
                </a:solidFill>
                <a:latin typeface="Lato" pitchFamily="34" charset="0"/>
                <a:ea typeface="Lato" pitchFamily="34" charset="-122"/>
                <a:cs typeface="Lato" pitchFamily="34" charset="-120"/>
              </a:rPr>
              <a:t>The Baldrige advantage</a:t>
            </a:r>
            <a:endParaRPr lang="en-US" dirty="0"/>
          </a:p>
        </p:txBody>
      </p:sp>
      <p:sp>
        <p:nvSpPr>
          <p:cNvPr id="46" name="Text 40"/>
          <p:cNvSpPr txBox="1"/>
          <p:nvPr/>
        </p:nvSpPr>
        <p:spPr>
          <a:xfrm>
            <a:off x="7429500" y="7239304"/>
            <a:ext cx="9715500" cy="1114655"/>
          </a:xfrm>
          <a:prstGeom prst="rect">
            <a:avLst/>
          </a:prstGeom>
          <a:noFill/>
          <a:ln/>
        </p:spPr>
        <p:txBody>
          <a:bodyPr wrap="square" lIns="0" tIns="0" rIns="0" bIns="0" rtlCol="0" anchor="ctr"/>
          <a:lstStyle/>
          <a:p>
            <a:pPr marL="0" indent="0" algn="l">
              <a:lnSpc>
                <a:spcPts val="2730"/>
              </a:lnSpc>
              <a:buNone/>
            </a:pPr>
            <a:r>
              <a:rPr lang="en-US" sz="2100" dirty="0">
                <a:solidFill>
                  <a:srgbClr val="FFFFFF"/>
                </a:solidFill>
                <a:latin typeface="Lato" pitchFamily="34" charset="0"/>
                <a:ea typeface="Lato" pitchFamily="34" charset="-122"/>
                <a:cs typeface="Lato" pitchFamily="34" charset="-120"/>
              </a:rPr>
              <a:t>Baldrige gives leaders a disciplined way to examine these issues as </a:t>
            </a:r>
            <a:r>
              <a:rPr lang="en-US" sz="2100" b="1" dirty="0">
                <a:solidFill>
                  <a:srgbClr val="C8A951"/>
                </a:solidFill>
                <a:latin typeface="Lato" pitchFamily="34" charset="0"/>
                <a:ea typeface="Lato" pitchFamily="34" charset="-122"/>
                <a:cs typeface="Lato" pitchFamily="34" charset="-120"/>
              </a:rPr>
              <a:t>parts of an organizational system</a:t>
            </a:r>
            <a:r>
              <a:rPr lang="en-US" sz="2100" dirty="0">
                <a:solidFill>
                  <a:srgbClr val="FFFFFF"/>
                </a:solidFill>
                <a:latin typeface="Lato" pitchFamily="34" charset="0"/>
                <a:ea typeface="Lato" pitchFamily="34" charset="-122"/>
                <a:cs typeface="Lato" pitchFamily="34" charset="-120"/>
              </a:rPr>
              <a:t> — rather than as isolated problems to be solved one at a time.</a:t>
            </a:r>
            <a:endParaRPr lang="en-US" sz="2100" dirty="0"/>
          </a:p>
        </p:txBody>
      </p:sp>
      <p:sp>
        <p:nvSpPr>
          <p:cNvPr id="47" name="Text 41"/>
          <p:cNvSpPr txBox="1"/>
          <p:nvPr/>
        </p:nvSpPr>
        <p:spPr>
          <a:xfrm>
            <a:off x="7048195" y="8858707"/>
            <a:ext cx="10478110" cy="400507"/>
          </a:xfrm>
          <a:prstGeom prst="rect">
            <a:avLst/>
          </a:prstGeom>
          <a:noFill/>
          <a:ln/>
        </p:spPr>
        <p:txBody>
          <a:bodyPr wrap="square" lIns="0" tIns="0" rIns="0" bIns="0" rtlCol="0" anchor="ctr"/>
          <a:lstStyle/>
          <a:p>
            <a:pPr marL="0" indent="0" algn="l">
              <a:buNone/>
            </a:pPr>
            <a:r>
              <a:rPr lang="en-US" sz="2000" dirty="0">
                <a:solidFill>
                  <a:srgbClr val="6B7A90"/>
                </a:solidFill>
                <a:latin typeface="Lato" pitchFamily="34" charset="0"/>
                <a:ea typeface="Lato" pitchFamily="34" charset="-122"/>
                <a:cs typeface="Lato" pitchFamily="34" charset="-120"/>
              </a:rPr>
              <a:t>Use one of these priorities as the opening of the conversation. The Framework earns its relevance by helping leaders see how leadership, strategy, customers, information, workforce, operations, and results all contribute to the issue.</a:t>
            </a: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EFE6"/>
        </a:solidFill>
        <a:effectLst/>
      </p:bgPr>
    </p:bg>
    <p:spTree>
      <p:nvGrpSpPr>
        <p:cNvPr id="1" name=""/>
        <p:cNvGrpSpPr/>
        <p:nvPr/>
      </p:nvGrpSpPr>
      <p:grpSpPr>
        <a:xfrm>
          <a:off x="0" y="0"/>
          <a:ext cx="0" cy="0"/>
          <a:chOff x="0" y="0"/>
          <a:chExt cx="0" cy="0"/>
        </a:xfrm>
      </p:grpSpPr>
      <p:pic>
        <p:nvPicPr>
          <p:cNvPr id="2" name="Image 0" descr="gen-dedup-9c4a1b405af9c2f10b78783b0f531e5d.png"/>
          <p:cNvPicPr>
            <a:picLocks noChangeAspect="1"/>
          </p:cNvPicPr>
          <p:nvPr/>
        </p:nvPicPr>
        <p:blipFill>
          <a:blip r:embed="rId3"/>
          <a:srcRect l="-385" r="-385"/>
          <a:stretch/>
        </p:blipFill>
        <p:spPr>
          <a:xfrm>
            <a:off x="1143000" y="857707"/>
            <a:ext cx="761695" cy="28346"/>
          </a:xfrm>
          <a:prstGeom prst="rect">
            <a:avLst/>
          </a:prstGeom>
        </p:spPr>
      </p:pic>
      <p:sp>
        <p:nvSpPr>
          <p:cNvPr id="3" name="Shape 0"/>
          <p:cNvSpPr/>
          <p:nvPr/>
        </p:nvSpPr>
        <p:spPr>
          <a:xfrm>
            <a:off x="1143000" y="4667098"/>
            <a:ext cx="16077895" cy="4476902"/>
          </a:xfrm>
          <a:prstGeom prst="rect">
            <a:avLst/>
          </a:prstGeom>
          <a:solidFill>
            <a:srgbClr val="FFFFFF"/>
          </a:solidFill>
          <a:ln/>
        </p:spPr>
        <p:txBody>
          <a:bodyPr/>
          <a:lstStyle/>
          <a:p>
            <a:endParaRPr lang="en-US"/>
          </a:p>
        </p:txBody>
      </p:sp>
      <p:sp>
        <p:nvSpPr>
          <p:cNvPr id="4" name="Shape 1"/>
          <p:cNvSpPr/>
          <p:nvPr/>
        </p:nvSpPr>
        <p:spPr>
          <a:xfrm>
            <a:off x="1143000" y="4667098"/>
            <a:ext cx="75895" cy="4476902"/>
          </a:xfrm>
          <a:prstGeom prst="rect">
            <a:avLst/>
          </a:prstGeom>
          <a:solidFill>
            <a:srgbClr val="C8A951"/>
          </a:solidFill>
          <a:ln w="12700">
            <a:solidFill>
              <a:srgbClr val="C8A951">
                <a:alpha val="0"/>
              </a:srgbClr>
            </a:solidFill>
            <a:prstDash val="solid"/>
          </a:ln>
        </p:spPr>
        <p:txBody>
          <a:bodyPr/>
          <a:lstStyle/>
          <a:p>
            <a:endParaRPr lang="en-US"/>
          </a:p>
        </p:txBody>
      </p:sp>
      <p:sp>
        <p:nvSpPr>
          <p:cNvPr id="5" name="Text 2"/>
          <p:cNvSpPr txBox="1"/>
          <p:nvPr/>
        </p:nvSpPr>
        <p:spPr>
          <a:xfrm>
            <a:off x="2095805" y="743407"/>
            <a:ext cx="8572500" cy="210312"/>
          </a:xfrm>
          <a:prstGeom prst="rect">
            <a:avLst/>
          </a:prstGeom>
          <a:noFill/>
          <a:ln/>
        </p:spPr>
        <p:txBody>
          <a:bodyPr wrap="none" lIns="0" tIns="0" rIns="0" bIns="0" rtlCol="0" anchor="ctr"/>
          <a:lstStyle/>
          <a:p>
            <a:pPr marL="0" indent="0" algn="l">
              <a:buNone/>
            </a:pPr>
            <a:r>
              <a:rPr lang="en-US" sz="2100" b="1" kern="0" spc="378" dirty="0">
                <a:solidFill>
                  <a:srgbClr val="0B2545"/>
                </a:solidFill>
                <a:latin typeface="Lato" pitchFamily="34" charset="0"/>
                <a:ea typeface="Lato" pitchFamily="34" charset="-122"/>
                <a:cs typeface="Lato" pitchFamily="34" charset="-120"/>
              </a:rPr>
              <a:t>5 · Tool 1 of 6</a:t>
            </a:r>
            <a:endParaRPr lang="en-US" sz="2100" dirty="0"/>
          </a:p>
        </p:txBody>
      </p:sp>
      <p:sp>
        <p:nvSpPr>
          <p:cNvPr id="7" name="Text 4"/>
          <p:cNvSpPr txBox="1"/>
          <p:nvPr/>
        </p:nvSpPr>
        <p:spPr>
          <a:xfrm>
            <a:off x="1143000" y="1904695"/>
            <a:ext cx="17565624" cy="1019556"/>
          </a:xfrm>
          <a:prstGeom prst="rect">
            <a:avLst/>
          </a:prstGeom>
          <a:noFill/>
          <a:ln/>
        </p:spPr>
        <p:txBody>
          <a:bodyPr wrap="none" lIns="0" tIns="0" rIns="0" bIns="0" rtlCol="0" anchor="ctr"/>
          <a:lstStyle/>
          <a:p>
            <a:pPr marL="0" indent="0" algn="l">
              <a:buNone/>
            </a:pPr>
            <a:r>
              <a:rPr lang="en-US" sz="7800" b="1" kern="0" spc="-195" dirty="0">
                <a:solidFill>
                  <a:srgbClr val="0B2545"/>
                </a:solidFill>
                <a:latin typeface="Lato" pitchFamily="34" charset="0"/>
                <a:ea typeface="Lato" pitchFamily="34" charset="-122"/>
                <a:cs typeface="Lato" pitchFamily="34" charset="-120"/>
              </a:rPr>
              <a:t>The 60-second </a:t>
            </a:r>
            <a:r>
              <a:rPr lang="en-US" sz="7800" b="1" i="1" kern="0" spc="-195" dirty="0">
                <a:solidFill>
                  <a:srgbClr val="C8A951"/>
                </a:solidFill>
                <a:latin typeface="Lato" pitchFamily="34" charset="0"/>
                <a:ea typeface="Lato" pitchFamily="34" charset="-122"/>
                <a:cs typeface="Lato" pitchFamily="34" charset="-120"/>
              </a:rPr>
              <a:t>Baldrige message.</a:t>
            </a:r>
            <a:endParaRPr lang="en-US" sz="7800" dirty="0"/>
          </a:p>
        </p:txBody>
      </p:sp>
      <p:sp>
        <p:nvSpPr>
          <p:cNvPr id="8" name="Text 5"/>
          <p:cNvSpPr txBox="1"/>
          <p:nvPr/>
        </p:nvSpPr>
        <p:spPr>
          <a:xfrm>
            <a:off x="1143000" y="3810305"/>
            <a:ext cx="16002000" cy="372161"/>
          </a:xfrm>
          <a:prstGeom prst="rect">
            <a:avLst/>
          </a:prstGeom>
          <a:noFill/>
          <a:ln/>
        </p:spPr>
        <p:txBody>
          <a:bodyPr wrap="none" lIns="0" tIns="0" rIns="0" bIns="0" rtlCol="0" anchor="ctr"/>
          <a:lstStyle/>
          <a:p>
            <a:pPr marL="0" indent="0" algn="l">
              <a:buNone/>
            </a:pPr>
            <a:r>
              <a:rPr lang="en-US" sz="2100" dirty="0">
                <a:solidFill>
                  <a:srgbClr val="33455E"/>
                </a:solidFill>
                <a:latin typeface="Lato" pitchFamily="34" charset="0"/>
                <a:ea typeface="Lato" pitchFamily="34" charset="-122"/>
                <a:cs typeface="Lato" pitchFamily="34" charset="-120"/>
              </a:rPr>
              <a:t>Use this language to introduce the idea — no jargon, no pitch, no ask for an initiative.</a:t>
            </a:r>
            <a:endParaRPr lang="en-US" sz="2100" dirty="0"/>
          </a:p>
        </p:txBody>
      </p:sp>
      <p:sp>
        <p:nvSpPr>
          <p:cNvPr id="9" name="Text 6"/>
          <p:cNvSpPr txBox="1"/>
          <p:nvPr/>
        </p:nvSpPr>
        <p:spPr>
          <a:xfrm>
            <a:off x="1524305" y="4667098"/>
            <a:ext cx="1143000" cy="1714500"/>
          </a:xfrm>
          <a:prstGeom prst="rect">
            <a:avLst/>
          </a:prstGeom>
          <a:noFill/>
          <a:ln/>
        </p:spPr>
        <p:txBody>
          <a:bodyPr wrap="none" lIns="0" tIns="0" rIns="0" bIns="0" rtlCol="0" anchor="ctr"/>
          <a:lstStyle/>
          <a:p>
            <a:pPr marL="0" indent="0" algn="l">
              <a:buNone/>
            </a:pPr>
            <a:r>
              <a:rPr lang="en-US" sz="13500" b="1" i="1" dirty="0">
                <a:solidFill>
                  <a:srgbClr val="C8A951"/>
                </a:solidFill>
                <a:latin typeface="Lato" pitchFamily="34" charset="0"/>
                <a:ea typeface="Lato" pitchFamily="34" charset="-122"/>
                <a:cs typeface="Lato" pitchFamily="34" charset="-120"/>
              </a:rPr>
              <a:t>"</a:t>
            </a:r>
            <a:endParaRPr lang="en-US" sz="13500" dirty="0"/>
          </a:p>
        </p:txBody>
      </p:sp>
      <p:sp>
        <p:nvSpPr>
          <p:cNvPr id="10" name="Text 7"/>
          <p:cNvSpPr txBox="1"/>
          <p:nvPr/>
        </p:nvSpPr>
        <p:spPr>
          <a:xfrm>
            <a:off x="2762402" y="5048402"/>
            <a:ext cx="14002207" cy="857707"/>
          </a:xfrm>
          <a:prstGeom prst="rect">
            <a:avLst/>
          </a:prstGeom>
          <a:noFill/>
          <a:ln/>
        </p:spPr>
        <p:txBody>
          <a:bodyPr wrap="square" lIns="0" tIns="0" rIns="0" bIns="0" rtlCol="0" anchor="ctr"/>
          <a:lstStyle/>
          <a:p>
            <a:pPr marL="0" indent="0" algn="l">
              <a:lnSpc>
                <a:spcPts val="3375"/>
              </a:lnSpc>
              <a:buNone/>
            </a:pPr>
            <a:r>
              <a:rPr lang="en-US" sz="2100" i="1" dirty="0">
                <a:solidFill>
                  <a:srgbClr val="0B2545"/>
                </a:solidFill>
                <a:latin typeface="Lato" pitchFamily="34" charset="0"/>
                <a:ea typeface="Lato" pitchFamily="34" charset="-122"/>
                <a:cs typeface="Lato" pitchFamily="34" charset="-120"/>
              </a:rPr>
              <a:t>We already have a strategic plan, performance measures, improvement projects, and established ways of operating. The question is whether they </a:t>
            </a:r>
            <a:r>
              <a:rPr lang="en-US" sz="2100" b="1" i="1" dirty="0">
                <a:solidFill>
                  <a:srgbClr val="0B2545"/>
                </a:solidFill>
                <a:latin typeface="Lato" pitchFamily="34" charset="0"/>
                <a:ea typeface="Lato" pitchFamily="34" charset="-122"/>
                <a:cs typeface="Lato" pitchFamily="34" charset="-120"/>
              </a:rPr>
              <a:t>work together as one organizational system.</a:t>
            </a:r>
            <a:endParaRPr lang="en-US" sz="2100" dirty="0"/>
          </a:p>
        </p:txBody>
      </p:sp>
      <p:sp>
        <p:nvSpPr>
          <p:cNvPr id="11" name="Text 8"/>
          <p:cNvSpPr txBox="1"/>
          <p:nvPr/>
        </p:nvSpPr>
        <p:spPr>
          <a:xfrm>
            <a:off x="2762402" y="6318764"/>
            <a:ext cx="14002207" cy="1114654"/>
          </a:xfrm>
          <a:prstGeom prst="rect">
            <a:avLst/>
          </a:prstGeom>
          <a:noFill/>
          <a:ln/>
        </p:spPr>
        <p:txBody>
          <a:bodyPr wrap="square" lIns="0" tIns="0" rIns="0" bIns="0" rtlCol="0" anchor="ctr"/>
          <a:lstStyle/>
          <a:p>
            <a:pPr marL="0" indent="0" algn="l">
              <a:lnSpc>
                <a:spcPts val="2925"/>
              </a:lnSpc>
              <a:buNone/>
            </a:pPr>
            <a:r>
              <a:rPr lang="en-US" sz="2100" i="1" dirty="0">
                <a:solidFill>
                  <a:srgbClr val="33455E"/>
                </a:solidFill>
                <a:latin typeface="Lato" pitchFamily="34" charset="0"/>
                <a:ea typeface="Lato" pitchFamily="34" charset="-122"/>
                <a:cs typeface="Lato" pitchFamily="34" charset="-120"/>
              </a:rPr>
              <a:t>The Baldrige Excellence Framework can help us evaluate that. It does not prescribe how we should run the organization or require us to pursue an award. It provides </a:t>
            </a:r>
            <a:r>
              <a:rPr lang="en-US" sz="2100" b="1" i="1" dirty="0">
                <a:solidFill>
                  <a:srgbClr val="0B2545"/>
                </a:solidFill>
                <a:latin typeface="Lato" pitchFamily="34" charset="0"/>
                <a:ea typeface="Lato" pitchFamily="34" charset="-122"/>
                <a:cs typeface="Lato" pitchFamily="34" charset="-120"/>
              </a:rPr>
              <a:t>questions and an assessment structure</a:t>
            </a:r>
            <a:r>
              <a:rPr lang="en-US" sz="2100" i="1" dirty="0">
                <a:solidFill>
                  <a:srgbClr val="33455E"/>
                </a:solidFill>
                <a:latin typeface="Lato" pitchFamily="34" charset="0"/>
                <a:ea typeface="Lato" pitchFamily="34" charset="-122"/>
                <a:cs typeface="Lato" pitchFamily="34" charset="-120"/>
              </a:rPr>
              <a:t> that can help us identify strengths, uncover gaps, and focus improvement on the areas that matter most.</a:t>
            </a:r>
            <a:endParaRPr lang="en-US" sz="2100" dirty="0"/>
          </a:p>
        </p:txBody>
      </p:sp>
      <p:sp>
        <p:nvSpPr>
          <p:cNvPr id="12" name="Text 9"/>
          <p:cNvSpPr txBox="1"/>
          <p:nvPr/>
        </p:nvSpPr>
        <p:spPr>
          <a:xfrm>
            <a:off x="2762402" y="7941824"/>
            <a:ext cx="14002207" cy="743407"/>
          </a:xfrm>
          <a:prstGeom prst="rect">
            <a:avLst/>
          </a:prstGeom>
          <a:noFill/>
          <a:ln/>
        </p:spPr>
        <p:txBody>
          <a:bodyPr wrap="square" lIns="0" tIns="0" rIns="0" bIns="0" rtlCol="0" anchor="ctr"/>
          <a:lstStyle/>
          <a:p>
            <a:pPr marL="0" indent="0" algn="l">
              <a:lnSpc>
                <a:spcPts val="2925"/>
              </a:lnSpc>
              <a:buNone/>
            </a:pPr>
            <a:r>
              <a:rPr lang="en-US" sz="2100" i="1" dirty="0">
                <a:solidFill>
                  <a:srgbClr val="33455E"/>
                </a:solidFill>
                <a:latin typeface="Lato" pitchFamily="34" charset="0"/>
                <a:ea typeface="Lato" pitchFamily="34" charset="-122"/>
                <a:cs typeface="Lato" pitchFamily="34" charset="-120"/>
              </a:rPr>
              <a:t>I recommend that we </a:t>
            </a:r>
            <a:r>
              <a:rPr lang="en-US" sz="2100" b="1" i="1" dirty="0">
                <a:solidFill>
                  <a:srgbClr val="0B2545"/>
                </a:solidFill>
                <a:latin typeface="Lato" pitchFamily="34" charset="0"/>
                <a:ea typeface="Lato" pitchFamily="34" charset="-122"/>
                <a:cs typeface="Lato" pitchFamily="34" charset="-120"/>
              </a:rPr>
              <a:t>begin with one focused assessment or leadership discussion</a:t>
            </a:r>
            <a:r>
              <a:rPr lang="en-US" sz="2100" i="1" dirty="0">
                <a:solidFill>
                  <a:srgbClr val="33455E"/>
                </a:solidFill>
                <a:latin typeface="Lato" pitchFamily="34" charset="0"/>
                <a:ea typeface="Lato" pitchFamily="34" charset="-122"/>
                <a:cs typeface="Lato" pitchFamily="34" charset="-120"/>
              </a:rPr>
              <a:t> and use the results to determine whether further action would add value.</a:t>
            </a:r>
            <a:endParaRPr lang="en-US" sz="2100" dirty="0"/>
          </a:p>
        </p:txBody>
      </p:sp>
      <p:sp>
        <p:nvSpPr>
          <p:cNvPr id="13" name="Text 10"/>
          <p:cNvSpPr txBox="1"/>
          <p:nvPr/>
        </p:nvSpPr>
        <p:spPr>
          <a:xfrm>
            <a:off x="1143000" y="9525305"/>
            <a:ext cx="16002000" cy="162763"/>
          </a:xfrm>
          <a:prstGeom prst="rect">
            <a:avLst/>
          </a:prstGeom>
          <a:noFill/>
          <a:ln/>
        </p:spPr>
        <p:txBody>
          <a:bodyPr wrap="none" lIns="0" tIns="0" rIns="0" bIns="0" rtlCol="0" anchor="ctr"/>
          <a:lstStyle/>
          <a:p>
            <a:pPr marL="0" indent="0" algn="l">
              <a:buNone/>
            </a:pPr>
            <a:r>
              <a:rPr lang="en-US" sz="2100" b="1" kern="0" spc="294" dirty="0">
                <a:solidFill>
                  <a:srgbClr val="6B7A90"/>
                </a:solidFill>
                <a:latin typeface="Lato" pitchFamily="34" charset="0"/>
                <a:ea typeface="Lato" pitchFamily="34" charset="-122"/>
                <a:cs typeface="Lato" pitchFamily="34" charset="-120"/>
              </a:rPr>
              <a:t>Practitioner note · Keep it short. Say it in your own voice. Then stop and listen.</a:t>
            </a:r>
            <a:endParaRPr lang="en-US" sz="2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EFE6"/>
        </a:solidFill>
        <a:effectLst/>
      </p:bgPr>
    </p:bg>
    <p:spTree>
      <p:nvGrpSpPr>
        <p:cNvPr id="1" name=""/>
        <p:cNvGrpSpPr/>
        <p:nvPr/>
      </p:nvGrpSpPr>
      <p:grpSpPr>
        <a:xfrm>
          <a:off x="0" y="0"/>
          <a:ext cx="0" cy="0"/>
          <a:chOff x="0" y="0"/>
          <a:chExt cx="0" cy="0"/>
        </a:xfrm>
      </p:grpSpPr>
      <p:pic>
        <p:nvPicPr>
          <p:cNvPr id="2" name="Image 0" descr="gen-dedup-9c4a1b405af9c2f10b78783b0f531e5d.png"/>
          <p:cNvPicPr>
            <a:picLocks noChangeAspect="1"/>
          </p:cNvPicPr>
          <p:nvPr/>
        </p:nvPicPr>
        <p:blipFill>
          <a:blip r:embed="rId3"/>
          <a:srcRect l="-385" r="-385"/>
          <a:stretch/>
        </p:blipFill>
        <p:spPr>
          <a:xfrm>
            <a:off x="1143000" y="857707"/>
            <a:ext cx="761695" cy="28346"/>
          </a:xfrm>
          <a:prstGeom prst="rect">
            <a:avLst/>
          </a:prstGeom>
        </p:spPr>
      </p:pic>
      <p:sp>
        <p:nvSpPr>
          <p:cNvPr id="3" name="Shape 0"/>
          <p:cNvSpPr/>
          <p:nvPr/>
        </p:nvSpPr>
        <p:spPr>
          <a:xfrm>
            <a:off x="1143000" y="3905402"/>
            <a:ext cx="7905902" cy="1362456"/>
          </a:xfrm>
          <a:prstGeom prst="rect">
            <a:avLst/>
          </a:prstGeom>
          <a:solidFill>
            <a:srgbClr val="FFFFFF"/>
          </a:solidFill>
          <a:ln/>
        </p:spPr>
        <p:txBody>
          <a:bodyPr/>
          <a:lstStyle/>
          <a:p>
            <a:endParaRPr lang="en-US"/>
          </a:p>
        </p:txBody>
      </p:sp>
      <p:sp>
        <p:nvSpPr>
          <p:cNvPr id="4" name="Shape 1"/>
          <p:cNvSpPr/>
          <p:nvPr/>
        </p:nvSpPr>
        <p:spPr>
          <a:xfrm>
            <a:off x="1143000" y="3905402"/>
            <a:ext cx="7905902" cy="28346"/>
          </a:xfrm>
          <a:prstGeom prst="rect">
            <a:avLst/>
          </a:prstGeom>
          <a:solidFill>
            <a:srgbClr val="0B2545"/>
          </a:solidFill>
          <a:ln w="12700">
            <a:solidFill>
              <a:srgbClr val="0B2545">
                <a:alpha val="0"/>
              </a:srgbClr>
            </a:solidFill>
            <a:prstDash val="solid"/>
          </a:ln>
        </p:spPr>
        <p:txBody>
          <a:bodyPr/>
          <a:lstStyle/>
          <a:p>
            <a:endParaRPr lang="en-US"/>
          </a:p>
        </p:txBody>
      </p:sp>
      <p:sp>
        <p:nvSpPr>
          <p:cNvPr id="5" name="Shape 2"/>
          <p:cNvSpPr/>
          <p:nvPr/>
        </p:nvSpPr>
        <p:spPr>
          <a:xfrm>
            <a:off x="9239098" y="3905402"/>
            <a:ext cx="7905902" cy="1362456"/>
          </a:xfrm>
          <a:prstGeom prst="rect">
            <a:avLst/>
          </a:prstGeom>
          <a:solidFill>
            <a:srgbClr val="FFFFFF"/>
          </a:solidFill>
          <a:ln/>
        </p:spPr>
        <p:txBody>
          <a:bodyPr/>
          <a:lstStyle/>
          <a:p>
            <a:endParaRPr lang="en-US"/>
          </a:p>
        </p:txBody>
      </p:sp>
      <p:sp>
        <p:nvSpPr>
          <p:cNvPr id="6" name="Shape 3"/>
          <p:cNvSpPr/>
          <p:nvPr/>
        </p:nvSpPr>
        <p:spPr>
          <a:xfrm>
            <a:off x="9239098" y="3905402"/>
            <a:ext cx="7905902" cy="28346"/>
          </a:xfrm>
          <a:prstGeom prst="rect">
            <a:avLst/>
          </a:prstGeom>
          <a:solidFill>
            <a:srgbClr val="0B2545"/>
          </a:solidFill>
          <a:ln w="12700">
            <a:solidFill>
              <a:srgbClr val="0B2545">
                <a:alpha val="0"/>
              </a:srgbClr>
            </a:solidFill>
            <a:prstDash val="solid"/>
          </a:ln>
        </p:spPr>
        <p:txBody>
          <a:bodyPr/>
          <a:lstStyle/>
          <a:p>
            <a:endParaRPr lang="en-US"/>
          </a:p>
        </p:txBody>
      </p:sp>
      <p:sp>
        <p:nvSpPr>
          <p:cNvPr id="7" name="Shape 4"/>
          <p:cNvSpPr/>
          <p:nvPr/>
        </p:nvSpPr>
        <p:spPr>
          <a:xfrm>
            <a:off x="1143000" y="5429707"/>
            <a:ext cx="7905902" cy="1647749"/>
          </a:xfrm>
          <a:prstGeom prst="rect">
            <a:avLst/>
          </a:prstGeom>
          <a:solidFill>
            <a:srgbClr val="FFFFFF"/>
          </a:solidFill>
          <a:ln/>
        </p:spPr>
        <p:txBody>
          <a:bodyPr/>
          <a:lstStyle/>
          <a:p>
            <a:endParaRPr lang="en-US"/>
          </a:p>
        </p:txBody>
      </p:sp>
      <p:sp>
        <p:nvSpPr>
          <p:cNvPr id="8" name="Shape 5"/>
          <p:cNvSpPr/>
          <p:nvPr/>
        </p:nvSpPr>
        <p:spPr>
          <a:xfrm>
            <a:off x="1143000" y="5429707"/>
            <a:ext cx="7905902" cy="28346"/>
          </a:xfrm>
          <a:prstGeom prst="rect">
            <a:avLst/>
          </a:prstGeom>
          <a:solidFill>
            <a:srgbClr val="0B2545"/>
          </a:solidFill>
          <a:ln w="12700">
            <a:solidFill>
              <a:srgbClr val="0B2545">
                <a:alpha val="0"/>
              </a:srgbClr>
            </a:solidFill>
            <a:prstDash val="solid"/>
          </a:ln>
        </p:spPr>
        <p:txBody>
          <a:bodyPr/>
          <a:lstStyle/>
          <a:p>
            <a:endParaRPr lang="en-US"/>
          </a:p>
        </p:txBody>
      </p:sp>
      <p:sp>
        <p:nvSpPr>
          <p:cNvPr id="9" name="Shape 6"/>
          <p:cNvSpPr/>
          <p:nvPr/>
        </p:nvSpPr>
        <p:spPr>
          <a:xfrm>
            <a:off x="9239098" y="5429707"/>
            <a:ext cx="7905902" cy="1647749"/>
          </a:xfrm>
          <a:prstGeom prst="rect">
            <a:avLst/>
          </a:prstGeom>
          <a:solidFill>
            <a:srgbClr val="0B2545"/>
          </a:solidFill>
          <a:ln/>
        </p:spPr>
        <p:txBody>
          <a:bodyPr/>
          <a:lstStyle/>
          <a:p>
            <a:endParaRPr lang="en-US"/>
          </a:p>
        </p:txBody>
      </p:sp>
      <p:sp>
        <p:nvSpPr>
          <p:cNvPr id="10" name="Shape 7"/>
          <p:cNvSpPr/>
          <p:nvPr/>
        </p:nvSpPr>
        <p:spPr>
          <a:xfrm>
            <a:off x="9239098" y="5429707"/>
            <a:ext cx="7905902" cy="28346"/>
          </a:xfrm>
          <a:prstGeom prst="rect">
            <a:avLst/>
          </a:prstGeom>
          <a:solidFill>
            <a:srgbClr val="C8A951"/>
          </a:solidFill>
          <a:ln w="12700">
            <a:solidFill>
              <a:srgbClr val="C8A951">
                <a:alpha val="0"/>
              </a:srgbClr>
            </a:solidFill>
            <a:prstDash val="solid"/>
          </a:ln>
        </p:spPr>
        <p:txBody>
          <a:bodyPr/>
          <a:lstStyle/>
          <a:p>
            <a:endParaRPr lang="en-US"/>
          </a:p>
        </p:txBody>
      </p:sp>
      <p:sp>
        <p:nvSpPr>
          <p:cNvPr id="11" name="Shape 8"/>
          <p:cNvSpPr/>
          <p:nvPr/>
        </p:nvSpPr>
        <p:spPr>
          <a:xfrm>
            <a:off x="1143000" y="7239305"/>
            <a:ext cx="16002000" cy="1742846"/>
          </a:xfrm>
          <a:prstGeom prst="rect">
            <a:avLst/>
          </a:prstGeom>
          <a:solidFill>
            <a:srgbClr val="FFFFFF"/>
          </a:solidFill>
          <a:ln/>
        </p:spPr>
        <p:txBody>
          <a:bodyPr/>
          <a:lstStyle/>
          <a:p>
            <a:endParaRPr lang="en-US"/>
          </a:p>
        </p:txBody>
      </p:sp>
      <p:sp>
        <p:nvSpPr>
          <p:cNvPr id="12" name="Shape 9"/>
          <p:cNvSpPr/>
          <p:nvPr/>
        </p:nvSpPr>
        <p:spPr>
          <a:xfrm>
            <a:off x="1143000" y="7239305"/>
            <a:ext cx="16002000" cy="28346"/>
          </a:xfrm>
          <a:prstGeom prst="rect">
            <a:avLst/>
          </a:prstGeom>
          <a:solidFill>
            <a:srgbClr val="C8A951"/>
          </a:solidFill>
          <a:ln w="12700">
            <a:solidFill>
              <a:srgbClr val="C8A951">
                <a:alpha val="0"/>
              </a:srgbClr>
            </a:solidFill>
            <a:prstDash val="solid"/>
          </a:ln>
        </p:spPr>
        <p:txBody>
          <a:bodyPr/>
          <a:lstStyle/>
          <a:p>
            <a:endParaRPr lang="en-US"/>
          </a:p>
        </p:txBody>
      </p:sp>
      <p:sp>
        <p:nvSpPr>
          <p:cNvPr id="13" name="Text 10"/>
          <p:cNvSpPr txBox="1"/>
          <p:nvPr/>
        </p:nvSpPr>
        <p:spPr>
          <a:xfrm>
            <a:off x="2095805" y="743407"/>
            <a:ext cx="8572500" cy="210312"/>
          </a:xfrm>
          <a:prstGeom prst="rect">
            <a:avLst/>
          </a:prstGeom>
          <a:noFill/>
          <a:ln/>
        </p:spPr>
        <p:txBody>
          <a:bodyPr wrap="none" lIns="0" tIns="0" rIns="0" bIns="0" rtlCol="0" anchor="ctr"/>
          <a:lstStyle/>
          <a:p>
            <a:pPr marL="0" indent="0" algn="l">
              <a:buNone/>
            </a:pPr>
            <a:r>
              <a:rPr lang="en-US" sz="2100" b="1" kern="0" spc="378" dirty="0">
                <a:solidFill>
                  <a:srgbClr val="0B2545"/>
                </a:solidFill>
                <a:latin typeface="Lato" pitchFamily="34" charset="0"/>
                <a:ea typeface="Lato" pitchFamily="34" charset="-122"/>
                <a:cs typeface="Lato" pitchFamily="34" charset="-120"/>
              </a:rPr>
              <a:t>6 · Tool 2 of 6</a:t>
            </a:r>
            <a:endParaRPr lang="en-US" sz="2100" dirty="0"/>
          </a:p>
        </p:txBody>
      </p:sp>
      <p:sp>
        <p:nvSpPr>
          <p:cNvPr id="15" name="Text 12"/>
          <p:cNvSpPr txBox="1"/>
          <p:nvPr/>
        </p:nvSpPr>
        <p:spPr>
          <a:xfrm>
            <a:off x="1143000" y="1666951"/>
            <a:ext cx="16002000" cy="886054"/>
          </a:xfrm>
          <a:prstGeom prst="rect">
            <a:avLst/>
          </a:prstGeom>
          <a:noFill/>
          <a:ln/>
        </p:spPr>
        <p:txBody>
          <a:bodyPr wrap="none" lIns="0" tIns="0" rIns="0" bIns="0" rtlCol="0" anchor="ctr"/>
          <a:lstStyle/>
          <a:p>
            <a:pPr marL="0" indent="0" algn="l">
              <a:buNone/>
            </a:pPr>
            <a:r>
              <a:rPr lang="en-US" sz="6600" b="1" kern="0" spc="-132" dirty="0">
                <a:solidFill>
                  <a:srgbClr val="0B2545"/>
                </a:solidFill>
                <a:latin typeface="Lato" pitchFamily="34" charset="0"/>
                <a:ea typeface="Lato" pitchFamily="34" charset="-122"/>
                <a:cs typeface="Lato" pitchFamily="34" charset="-120"/>
              </a:rPr>
              <a:t>The one-page </a:t>
            </a:r>
            <a:r>
              <a:rPr lang="en-US" sz="6600" b="1" i="1" kern="0" spc="-132" dirty="0">
                <a:solidFill>
                  <a:srgbClr val="C8A951"/>
                </a:solidFill>
                <a:latin typeface="Lato" pitchFamily="34" charset="0"/>
                <a:ea typeface="Lato" pitchFamily="34" charset="-122"/>
                <a:cs typeface="Lato" pitchFamily="34" charset="-120"/>
              </a:rPr>
              <a:t>leadership case.</a:t>
            </a:r>
            <a:endParaRPr lang="en-US" sz="6600" dirty="0"/>
          </a:p>
        </p:txBody>
      </p:sp>
      <p:sp>
        <p:nvSpPr>
          <p:cNvPr id="16" name="Text 13"/>
          <p:cNvSpPr txBox="1"/>
          <p:nvPr/>
        </p:nvSpPr>
        <p:spPr>
          <a:xfrm>
            <a:off x="1143000" y="3095244"/>
            <a:ext cx="16002000" cy="342900"/>
          </a:xfrm>
          <a:prstGeom prst="rect">
            <a:avLst/>
          </a:prstGeom>
          <a:noFill/>
          <a:ln/>
        </p:spPr>
        <p:txBody>
          <a:bodyPr wrap="none" lIns="0" tIns="0" rIns="0" bIns="0" rtlCol="0" anchor="ctr"/>
          <a:lstStyle/>
          <a:p>
            <a:pPr marL="0" indent="0" algn="l">
              <a:buNone/>
            </a:pPr>
            <a:r>
              <a:rPr lang="en-US" sz="2100" dirty="0">
                <a:solidFill>
                  <a:srgbClr val="33455E"/>
                </a:solidFill>
                <a:latin typeface="Lato" pitchFamily="34" charset="0"/>
                <a:ea typeface="Lato" pitchFamily="34" charset="-122"/>
                <a:cs typeface="Lato" pitchFamily="34" charset="-120"/>
              </a:rPr>
              <a:t>Complete these five statements </a:t>
            </a:r>
            <a:r>
              <a:rPr lang="en-US" sz="2100" i="1" dirty="0">
                <a:solidFill>
                  <a:srgbClr val="33455E"/>
                </a:solidFill>
                <a:latin typeface="Lato" pitchFamily="34" charset="0"/>
                <a:ea typeface="Lato" pitchFamily="34" charset="-122"/>
                <a:cs typeface="Lato" pitchFamily="34" charset="-120"/>
              </a:rPr>
              <a:t>before</a:t>
            </a:r>
            <a:r>
              <a:rPr lang="en-US" sz="2100" dirty="0">
                <a:solidFill>
                  <a:srgbClr val="33455E"/>
                </a:solidFill>
                <a:latin typeface="Lato" pitchFamily="34" charset="0"/>
                <a:ea typeface="Lato" pitchFamily="34" charset="-122"/>
                <a:cs typeface="Lato" pitchFamily="34" charset="-120"/>
              </a:rPr>
              <a:t> meeting with senior leaders. Keep it on one page. Bring it to the discussion.</a:t>
            </a:r>
            <a:endParaRPr lang="en-US" sz="2100" dirty="0"/>
          </a:p>
        </p:txBody>
      </p:sp>
      <p:sp>
        <p:nvSpPr>
          <p:cNvPr id="17" name="Text 14"/>
          <p:cNvSpPr txBox="1"/>
          <p:nvPr/>
        </p:nvSpPr>
        <p:spPr>
          <a:xfrm>
            <a:off x="1429207" y="4095598"/>
            <a:ext cx="571500" cy="324612"/>
          </a:xfrm>
          <a:prstGeom prst="rect">
            <a:avLst/>
          </a:prstGeom>
          <a:noFill/>
          <a:ln/>
        </p:spPr>
        <p:txBody>
          <a:bodyPr wrap="none" lIns="0" tIns="0" rIns="0" bIns="0" rtlCol="0" anchor="ctr"/>
          <a:lstStyle/>
          <a:p>
            <a:pPr marL="0" indent="0" algn="l">
              <a:buNone/>
            </a:pPr>
            <a:r>
              <a:rPr lang="en-US" sz="2100" b="1" dirty="0">
                <a:solidFill>
                  <a:srgbClr val="C8A951"/>
                </a:solidFill>
                <a:latin typeface="Lato" pitchFamily="34" charset="0"/>
                <a:ea typeface="Lato" pitchFamily="34" charset="-122"/>
                <a:cs typeface="Lato" pitchFamily="34" charset="-120"/>
              </a:rPr>
              <a:t>01</a:t>
            </a:r>
            <a:endParaRPr lang="en-US" sz="2100" dirty="0"/>
          </a:p>
        </p:txBody>
      </p:sp>
      <p:sp>
        <p:nvSpPr>
          <p:cNvPr id="18" name="Text 15"/>
          <p:cNvSpPr txBox="1"/>
          <p:nvPr/>
        </p:nvSpPr>
        <p:spPr>
          <a:xfrm>
            <a:off x="2095805" y="4153205"/>
            <a:ext cx="6667805" cy="257861"/>
          </a:xfrm>
          <a:prstGeom prst="rect">
            <a:avLst/>
          </a:prstGeom>
          <a:noFill/>
          <a:ln/>
        </p:spPr>
        <p:txBody>
          <a:bodyPr wrap="none" lIns="0" tIns="0" rIns="0" bIns="0" rtlCol="0" anchor="ctr"/>
          <a:lstStyle/>
          <a:p>
            <a:pPr marL="0" indent="0" algn="l">
              <a:buNone/>
            </a:pPr>
            <a:r>
              <a:rPr lang="en-US" sz="2100" b="1" kern="0" spc="33" dirty="0">
                <a:solidFill>
                  <a:srgbClr val="0B2545"/>
                </a:solidFill>
                <a:latin typeface="Lato" pitchFamily="34" charset="0"/>
                <a:ea typeface="Lato" pitchFamily="34" charset="-122"/>
                <a:cs typeface="Lato" pitchFamily="34" charset="-120"/>
              </a:rPr>
              <a:t>Current priority</a:t>
            </a:r>
            <a:endParaRPr lang="en-US" sz="2100" dirty="0"/>
          </a:p>
        </p:txBody>
      </p:sp>
      <p:sp>
        <p:nvSpPr>
          <p:cNvPr id="19" name="Text 16"/>
          <p:cNvSpPr txBox="1"/>
          <p:nvPr/>
        </p:nvSpPr>
        <p:spPr>
          <a:xfrm>
            <a:off x="2095805" y="4476902"/>
            <a:ext cx="6667805" cy="666598"/>
          </a:xfrm>
          <a:prstGeom prst="rect">
            <a:avLst/>
          </a:prstGeom>
          <a:noFill/>
          <a:ln/>
        </p:spPr>
        <p:txBody>
          <a:bodyPr wrap="square" lIns="0" tIns="0" rIns="0" bIns="0" rtlCol="0" anchor="ctr"/>
          <a:lstStyle/>
          <a:p>
            <a:pPr marL="0" indent="0" algn="l">
              <a:lnSpc>
                <a:spcPts val="2138"/>
              </a:lnSpc>
              <a:buNone/>
            </a:pPr>
            <a:r>
              <a:rPr lang="en-US" sz="2100" dirty="0">
                <a:solidFill>
                  <a:srgbClr val="33455E"/>
                </a:solidFill>
                <a:latin typeface="Lato" pitchFamily="34" charset="0"/>
                <a:ea typeface="Lato" pitchFamily="34" charset="-122"/>
                <a:cs typeface="Lato" pitchFamily="34" charset="-120"/>
              </a:rPr>
              <a:t>The strategic priority or organizational challenge we need to address is </a:t>
            </a:r>
            <a:r>
              <a:rPr lang="en-US" sz="2100" b="1" dirty="0">
                <a:solidFill>
                  <a:srgbClr val="B8A56A"/>
                </a:solidFill>
                <a:latin typeface="Lato" pitchFamily="34" charset="0"/>
                <a:ea typeface="Lato" pitchFamily="34" charset="-122"/>
                <a:cs typeface="Lato" pitchFamily="34" charset="-120"/>
              </a:rPr>
              <a:t>_____________________________.</a:t>
            </a:r>
            <a:endParaRPr lang="en-US" sz="2100" dirty="0"/>
          </a:p>
        </p:txBody>
      </p:sp>
      <p:sp>
        <p:nvSpPr>
          <p:cNvPr id="20" name="Text 17"/>
          <p:cNvSpPr txBox="1"/>
          <p:nvPr/>
        </p:nvSpPr>
        <p:spPr>
          <a:xfrm>
            <a:off x="9525305" y="4095598"/>
            <a:ext cx="571500" cy="324612"/>
          </a:xfrm>
          <a:prstGeom prst="rect">
            <a:avLst/>
          </a:prstGeom>
          <a:noFill/>
          <a:ln/>
        </p:spPr>
        <p:txBody>
          <a:bodyPr wrap="none" lIns="0" tIns="0" rIns="0" bIns="0" rtlCol="0" anchor="ctr"/>
          <a:lstStyle/>
          <a:p>
            <a:pPr marL="0" indent="0" algn="l">
              <a:buNone/>
            </a:pPr>
            <a:r>
              <a:rPr lang="en-US" sz="2100" b="1" dirty="0">
                <a:solidFill>
                  <a:srgbClr val="C8A951"/>
                </a:solidFill>
                <a:latin typeface="Lato" pitchFamily="34" charset="0"/>
                <a:ea typeface="Lato" pitchFamily="34" charset="-122"/>
                <a:cs typeface="Lato" pitchFamily="34" charset="-120"/>
              </a:rPr>
              <a:t>02</a:t>
            </a:r>
            <a:endParaRPr lang="en-US" sz="2100" dirty="0"/>
          </a:p>
        </p:txBody>
      </p:sp>
      <p:sp>
        <p:nvSpPr>
          <p:cNvPr id="21" name="Text 18"/>
          <p:cNvSpPr txBox="1"/>
          <p:nvPr/>
        </p:nvSpPr>
        <p:spPr>
          <a:xfrm>
            <a:off x="10191902" y="4153205"/>
            <a:ext cx="6667805" cy="257861"/>
          </a:xfrm>
          <a:prstGeom prst="rect">
            <a:avLst/>
          </a:prstGeom>
          <a:noFill/>
          <a:ln/>
        </p:spPr>
        <p:txBody>
          <a:bodyPr wrap="none" lIns="0" tIns="0" rIns="0" bIns="0" rtlCol="0" anchor="ctr"/>
          <a:lstStyle/>
          <a:p>
            <a:pPr marL="0" indent="0" algn="l">
              <a:buNone/>
            </a:pPr>
            <a:r>
              <a:rPr lang="en-US" sz="2100" b="1" kern="0" spc="33" dirty="0">
                <a:solidFill>
                  <a:srgbClr val="0B2545"/>
                </a:solidFill>
                <a:latin typeface="Lato" pitchFamily="34" charset="0"/>
                <a:ea typeface="Lato" pitchFamily="34" charset="-122"/>
                <a:cs typeface="Lato" pitchFamily="34" charset="-120"/>
              </a:rPr>
              <a:t>Evidence</a:t>
            </a:r>
            <a:endParaRPr lang="en-US" sz="2100" dirty="0"/>
          </a:p>
        </p:txBody>
      </p:sp>
      <p:sp>
        <p:nvSpPr>
          <p:cNvPr id="22" name="Text 19"/>
          <p:cNvSpPr txBox="1"/>
          <p:nvPr/>
        </p:nvSpPr>
        <p:spPr>
          <a:xfrm>
            <a:off x="10191902" y="4476902"/>
            <a:ext cx="7026250" cy="666598"/>
          </a:xfrm>
          <a:prstGeom prst="rect">
            <a:avLst/>
          </a:prstGeom>
          <a:noFill/>
          <a:ln/>
        </p:spPr>
        <p:txBody>
          <a:bodyPr wrap="none" lIns="0" tIns="0" rIns="0" bIns="0" rtlCol="0" anchor="ctr"/>
          <a:lstStyle/>
          <a:p>
            <a:pPr marL="0" indent="0" algn="l">
              <a:buNone/>
            </a:pPr>
            <a:r>
              <a:rPr lang="en-US" sz="2100" dirty="0">
                <a:solidFill>
                  <a:srgbClr val="33455E"/>
                </a:solidFill>
                <a:latin typeface="Lato" pitchFamily="34" charset="0"/>
                <a:ea typeface="Lato" pitchFamily="34" charset="-122"/>
                <a:cs typeface="Lato" pitchFamily="34" charset="-120"/>
              </a:rPr>
              <a:t>We know this needs attention because </a:t>
            </a:r>
          </a:p>
          <a:p>
            <a:pPr marL="0" indent="0" algn="l">
              <a:buNone/>
            </a:pPr>
            <a:r>
              <a:rPr lang="en-US" sz="2100" b="1" dirty="0">
                <a:solidFill>
                  <a:srgbClr val="B8A56A"/>
                </a:solidFill>
                <a:latin typeface="Lato" pitchFamily="34" charset="0"/>
                <a:ea typeface="Lato" pitchFamily="34" charset="-122"/>
                <a:cs typeface="Lato" pitchFamily="34" charset="-120"/>
              </a:rPr>
              <a:t>_____________________________.</a:t>
            </a:r>
            <a:endParaRPr lang="en-US" sz="2100" dirty="0"/>
          </a:p>
        </p:txBody>
      </p:sp>
      <p:sp>
        <p:nvSpPr>
          <p:cNvPr id="23" name="Text 20"/>
          <p:cNvSpPr txBox="1"/>
          <p:nvPr/>
        </p:nvSpPr>
        <p:spPr>
          <a:xfrm>
            <a:off x="1429207" y="5619902"/>
            <a:ext cx="571500" cy="324612"/>
          </a:xfrm>
          <a:prstGeom prst="rect">
            <a:avLst/>
          </a:prstGeom>
          <a:noFill/>
          <a:ln/>
        </p:spPr>
        <p:txBody>
          <a:bodyPr wrap="none" lIns="0" tIns="0" rIns="0" bIns="0" rtlCol="0" anchor="ctr"/>
          <a:lstStyle/>
          <a:p>
            <a:pPr marL="0" indent="0" algn="l">
              <a:buNone/>
            </a:pPr>
            <a:r>
              <a:rPr lang="en-US" sz="2100" b="1" dirty="0">
                <a:solidFill>
                  <a:srgbClr val="C8A951"/>
                </a:solidFill>
                <a:latin typeface="Lato" pitchFamily="34" charset="0"/>
                <a:ea typeface="Lato" pitchFamily="34" charset="-122"/>
                <a:cs typeface="Lato" pitchFamily="34" charset="-120"/>
              </a:rPr>
              <a:t>03</a:t>
            </a:r>
            <a:endParaRPr lang="en-US" sz="2100" dirty="0"/>
          </a:p>
        </p:txBody>
      </p:sp>
      <p:sp>
        <p:nvSpPr>
          <p:cNvPr id="24" name="Text 21"/>
          <p:cNvSpPr txBox="1"/>
          <p:nvPr/>
        </p:nvSpPr>
        <p:spPr>
          <a:xfrm>
            <a:off x="2095805" y="5676595"/>
            <a:ext cx="6667805" cy="257861"/>
          </a:xfrm>
          <a:prstGeom prst="rect">
            <a:avLst/>
          </a:prstGeom>
          <a:noFill/>
          <a:ln/>
        </p:spPr>
        <p:txBody>
          <a:bodyPr wrap="none" lIns="0" tIns="0" rIns="0" bIns="0" rtlCol="0" anchor="ctr"/>
          <a:lstStyle/>
          <a:p>
            <a:pPr marL="0" indent="0" algn="l">
              <a:buNone/>
            </a:pPr>
            <a:r>
              <a:rPr lang="en-US" sz="2100" b="1" kern="0" spc="33" dirty="0">
                <a:solidFill>
                  <a:srgbClr val="0B2545"/>
                </a:solidFill>
                <a:latin typeface="Lato" pitchFamily="34" charset="0"/>
                <a:ea typeface="Lato" pitchFamily="34" charset="-122"/>
                <a:cs typeface="Lato" pitchFamily="34" charset="-120"/>
              </a:rPr>
              <a:t>Organizational impact</a:t>
            </a:r>
            <a:endParaRPr lang="en-US" sz="2100" dirty="0"/>
          </a:p>
        </p:txBody>
      </p:sp>
      <p:sp>
        <p:nvSpPr>
          <p:cNvPr id="25" name="Text 22"/>
          <p:cNvSpPr txBox="1"/>
          <p:nvPr/>
        </p:nvSpPr>
        <p:spPr>
          <a:xfrm>
            <a:off x="2095805" y="6001206"/>
            <a:ext cx="6667805" cy="981151"/>
          </a:xfrm>
          <a:prstGeom prst="rect">
            <a:avLst/>
          </a:prstGeom>
          <a:noFill/>
          <a:ln/>
        </p:spPr>
        <p:txBody>
          <a:bodyPr wrap="square" lIns="0" tIns="0" rIns="0" bIns="0" rtlCol="0" anchor="ctr"/>
          <a:lstStyle/>
          <a:p>
            <a:pPr marL="0" indent="0" algn="l">
              <a:lnSpc>
                <a:spcPts val="2138"/>
              </a:lnSpc>
              <a:buNone/>
            </a:pPr>
            <a:r>
              <a:rPr lang="en-US" sz="2100" dirty="0">
                <a:solidFill>
                  <a:srgbClr val="33455E"/>
                </a:solidFill>
                <a:latin typeface="Lato" pitchFamily="34" charset="0"/>
                <a:ea typeface="Lato" pitchFamily="34" charset="-122"/>
                <a:cs typeface="Lato" pitchFamily="34" charset="-120"/>
              </a:rPr>
              <a:t>If we do not address it, the likely effect on customers, employees, operations, finances, or mission performance is </a:t>
            </a:r>
            <a:r>
              <a:rPr lang="en-US" sz="2100" b="1" dirty="0">
                <a:solidFill>
                  <a:srgbClr val="B8A56A"/>
                </a:solidFill>
                <a:latin typeface="Lato" pitchFamily="34" charset="0"/>
                <a:ea typeface="Lato" pitchFamily="34" charset="-122"/>
                <a:cs typeface="Lato" pitchFamily="34" charset="-120"/>
              </a:rPr>
              <a:t>_____________________________.</a:t>
            </a:r>
            <a:endParaRPr lang="en-US" sz="2100" dirty="0"/>
          </a:p>
        </p:txBody>
      </p:sp>
      <p:sp>
        <p:nvSpPr>
          <p:cNvPr id="26" name="Text 23"/>
          <p:cNvSpPr txBox="1"/>
          <p:nvPr/>
        </p:nvSpPr>
        <p:spPr>
          <a:xfrm>
            <a:off x="9525305" y="5619902"/>
            <a:ext cx="571500" cy="324612"/>
          </a:xfrm>
          <a:prstGeom prst="rect">
            <a:avLst/>
          </a:prstGeom>
          <a:noFill/>
          <a:ln/>
        </p:spPr>
        <p:txBody>
          <a:bodyPr wrap="none" lIns="0" tIns="0" rIns="0" bIns="0" rtlCol="0" anchor="ctr"/>
          <a:lstStyle/>
          <a:p>
            <a:pPr marL="0" indent="0" algn="l">
              <a:buNone/>
            </a:pPr>
            <a:r>
              <a:rPr lang="en-US" sz="2100" b="1" dirty="0">
                <a:solidFill>
                  <a:srgbClr val="C8A951"/>
                </a:solidFill>
                <a:latin typeface="Lato" pitchFamily="34" charset="0"/>
                <a:ea typeface="Lato" pitchFamily="34" charset="-122"/>
                <a:cs typeface="Lato" pitchFamily="34" charset="-120"/>
              </a:rPr>
              <a:t>04</a:t>
            </a:r>
            <a:endParaRPr lang="en-US" sz="2100" dirty="0"/>
          </a:p>
        </p:txBody>
      </p:sp>
      <p:sp>
        <p:nvSpPr>
          <p:cNvPr id="27" name="Text 24"/>
          <p:cNvSpPr txBox="1"/>
          <p:nvPr/>
        </p:nvSpPr>
        <p:spPr>
          <a:xfrm>
            <a:off x="10191902" y="5676595"/>
            <a:ext cx="6667805" cy="257861"/>
          </a:xfrm>
          <a:prstGeom prst="rect">
            <a:avLst/>
          </a:prstGeom>
          <a:noFill/>
          <a:ln/>
        </p:spPr>
        <p:txBody>
          <a:bodyPr wrap="none" lIns="0" tIns="0" rIns="0" bIns="0" rtlCol="0" anchor="ctr"/>
          <a:lstStyle/>
          <a:p>
            <a:pPr marL="0" indent="0" algn="l">
              <a:buNone/>
            </a:pPr>
            <a:r>
              <a:rPr lang="en-US" sz="2100" b="1" kern="0" spc="33" dirty="0">
                <a:solidFill>
                  <a:srgbClr val="C8A951"/>
                </a:solidFill>
                <a:latin typeface="Lato" pitchFamily="34" charset="0"/>
                <a:ea typeface="Lato" pitchFamily="34" charset="-122"/>
                <a:cs typeface="Lato" pitchFamily="34" charset="-120"/>
              </a:rPr>
              <a:t>Baldrige connection</a:t>
            </a:r>
            <a:endParaRPr lang="en-US" sz="2100" dirty="0"/>
          </a:p>
        </p:txBody>
      </p:sp>
      <p:sp>
        <p:nvSpPr>
          <p:cNvPr id="28" name="Text 25"/>
          <p:cNvSpPr txBox="1"/>
          <p:nvPr/>
        </p:nvSpPr>
        <p:spPr>
          <a:xfrm>
            <a:off x="10191902" y="6001206"/>
            <a:ext cx="6667805" cy="923545"/>
          </a:xfrm>
          <a:prstGeom prst="rect">
            <a:avLst/>
          </a:prstGeom>
          <a:noFill/>
          <a:ln/>
        </p:spPr>
        <p:txBody>
          <a:bodyPr wrap="square" lIns="0" tIns="0" rIns="0" bIns="0" rtlCol="0" anchor="ctr"/>
          <a:lstStyle/>
          <a:p>
            <a:pPr marL="0" indent="0" algn="l">
              <a:lnSpc>
                <a:spcPts val="2138"/>
              </a:lnSpc>
              <a:buNone/>
            </a:pPr>
            <a:r>
              <a:rPr lang="en-US" sz="2100" dirty="0">
                <a:solidFill>
                  <a:srgbClr val="FFFFFF"/>
                </a:solidFill>
                <a:latin typeface="Lato" pitchFamily="34" charset="0"/>
                <a:ea typeface="Lato" pitchFamily="34" charset="-122"/>
                <a:cs typeface="Lato" pitchFamily="34" charset="-120"/>
              </a:rPr>
              <a:t>The Framework can help us examine how </a:t>
            </a:r>
            <a:r>
              <a:rPr lang="en-US" sz="2100" i="1" dirty="0">
                <a:solidFill>
                  <a:srgbClr val="C8A951"/>
                </a:solidFill>
                <a:latin typeface="Lato" pitchFamily="34" charset="0"/>
                <a:ea typeface="Lato" pitchFamily="34" charset="-122"/>
                <a:cs typeface="Lato" pitchFamily="34" charset="-120"/>
              </a:rPr>
              <a:t>leadership, strategy, customers, organization intelligence, workforce, operations, and results</a:t>
            </a:r>
            <a:r>
              <a:rPr lang="en-US" sz="2100" dirty="0">
                <a:solidFill>
                  <a:srgbClr val="FFFFFF"/>
                </a:solidFill>
                <a:latin typeface="Lato" pitchFamily="34" charset="0"/>
                <a:ea typeface="Lato" pitchFamily="34" charset="-122"/>
                <a:cs typeface="Lato" pitchFamily="34" charset="-120"/>
              </a:rPr>
              <a:t> are contributing to this issue.</a:t>
            </a:r>
            <a:endParaRPr lang="en-US" sz="2100" dirty="0"/>
          </a:p>
        </p:txBody>
      </p:sp>
      <p:sp>
        <p:nvSpPr>
          <p:cNvPr id="29" name="Text 26"/>
          <p:cNvSpPr txBox="1"/>
          <p:nvPr/>
        </p:nvSpPr>
        <p:spPr>
          <a:xfrm>
            <a:off x="1429207" y="7429500"/>
            <a:ext cx="571500" cy="362102"/>
          </a:xfrm>
          <a:prstGeom prst="rect">
            <a:avLst/>
          </a:prstGeom>
          <a:noFill/>
          <a:ln/>
        </p:spPr>
        <p:txBody>
          <a:bodyPr wrap="none" lIns="0" tIns="0" rIns="0" bIns="0" rtlCol="0" anchor="ctr"/>
          <a:lstStyle/>
          <a:p>
            <a:pPr marL="0" indent="0" algn="l">
              <a:buNone/>
            </a:pPr>
            <a:r>
              <a:rPr lang="en-US" sz="2100" b="1" dirty="0">
                <a:solidFill>
                  <a:srgbClr val="C8A951"/>
                </a:solidFill>
                <a:latin typeface="Lato" pitchFamily="34" charset="0"/>
                <a:ea typeface="Lato" pitchFamily="34" charset="-122"/>
                <a:cs typeface="Lato" pitchFamily="34" charset="-120"/>
              </a:rPr>
              <a:t>05</a:t>
            </a:r>
            <a:endParaRPr lang="en-US" sz="2100" dirty="0"/>
          </a:p>
        </p:txBody>
      </p:sp>
      <p:sp>
        <p:nvSpPr>
          <p:cNvPr id="30" name="Text 27"/>
          <p:cNvSpPr txBox="1"/>
          <p:nvPr/>
        </p:nvSpPr>
        <p:spPr>
          <a:xfrm>
            <a:off x="2095805" y="7505395"/>
            <a:ext cx="14859000" cy="277063"/>
          </a:xfrm>
          <a:prstGeom prst="rect">
            <a:avLst/>
          </a:prstGeom>
          <a:noFill/>
          <a:ln/>
        </p:spPr>
        <p:txBody>
          <a:bodyPr wrap="none" lIns="0" tIns="0" rIns="0" bIns="0" rtlCol="0" anchor="ctr"/>
          <a:lstStyle/>
          <a:p>
            <a:pPr marL="0" indent="0" algn="l">
              <a:buNone/>
            </a:pPr>
            <a:r>
              <a:rPr lang="en-US" sz="2100" b="1" kern="0" spc="36" dirty="0">
                <a:solidFill>
                  <a:srgbClr val="0B2545"/>
                </a:solidFill>
                <a:latin typeface="Lato" pitchFamily="34" charset="0"/>
                <a:ea typeface="Lato" pitchFamily="34" charset="-122"/>
                <a:cs typeface="Lato" pitchFamily="34" charset="-120"/>
              </a:rPr>
              <a:t>Recommended first step</a:t>
            </a:r>
            <a:endParaRPr lang="en-US" sz="2100" dirty="0"/>
          </a:p>
        </p:txBody>
      </p:sp>
      <p:sp>
        <p:nvSpPr>
          <p:cNvPr id="31" name="Text 28"/>
          <p:cNvSpPr txBox="1"/>
          <p:nvPr/>
        </p:nvSpPr>
        <p:spPr>
          <a:xfrm>
            <a:off x="2095805" y="7867498"/>
            <a:ext cx="14859000" cy="305410"/>
          </a:xfrm>
          <a:prstGeom prst="rect">
            <a:avLst/>
          </a:prstGeom>
          <a:noFill/>
          <a:ln/>
        </p:spPr>
        <p:txBody>
          <a:bodyPr wrap="none" lIns="0" tIns="0" rIns="0" bIns="0" rtlCol="0" anchor="ctr"/>
          <a:lstStyle/>
          <a:p>
            <a:pPr marL="0" indent="0" algn="l">
              <a:buNone/>
            </a:pPr>
            <a:r>
              <a:rPr lang="en-US" sz="2100" dirty="0">
                <a:solidFill>
                  <a:srgbClr val="33455E"/>
                </a:solidFill>
                <a:latin typeface="Lato" pitchFamily="34" charset="0"/>
                <a:ea typeface="Lato" pitchFamily="34" charset="-122"/>
                <a:cs typeface="Lato" pitchFamily="34" charset="-120"/>
              </a:rPr>
              <a:t>I recommend a focused leadership discussion or assessment involving </a:t>
            </a:r>
            <a:r>
              <a:rPr lang="en-US" sz="2100" b="1" dirty="0">
                <a:solidFill>
                  <a:srgbClr val="B8A56A"/>
                </a:solidFill>
                <a:latin typeface="Lato" pitchFamily="34" charset="0"/>
                <a:ea typeface="Lato" pitchFamily="34" charset="-122"/>
                <a:cs typeface="Lato" pitchFamily="34" charset="-120"/>
              </a:rPr>
              <a:t>___________________________________________________.</a:t>
            </a:r>
            <a:endParaRPr lang="en-US" sz="2100" dirty="0"/>
          </a:p>
        </p:txBody>
      </p:sp>
      <p:sp>
        <p:nvSpPr>
          <p:cNvPr id="32" name="Text 29"/>
          <p:cNvSpPr txBox="1"/>
          <p:nvPr/>
        </p:nvSpPr>
        <p:spPr>
          <a:xfrm>
            <a:off x="1143000" y="9239098"/>
            <a:ext cx="16002000" cy="324612"/>
          </a:xfrm>
          <a:prstGeom prst="rect">
            <a:avLst/>
          </a:prstGeom>
          <a:noFill/>
          <a:ln/>
        </p:spPr>
        <p:txBody>
          <a:bodyPr wrap="none" lIns="0" tIns="0" rIns="0" bIns="0" rtlCol="0" anchor="ctr"/>
          <a:lstStyle/>
          <a:p>
            <a:pPr marL="0" indent="0" algn="l">
              <a:buNone/>
            </a:pPr>
            <a:r>
              <a:rPr lang="en-US" sz="2100" i="1" dirty="0">
                <a:solidFill>
                  <a:srgbClr val="0B2545"/>
                </a:solidFill>
                <a:latin typeface="Lato" pitchFamily="34" charset="0"/>
                <a:ea typeface="Lato" pitchFamily="34" charset="-122"/>
                <a:cs typeface="Lato" pitchFamily="34" charset="-120"/>
              </a:rPr>
              <a:t>One page. Five sentences. That is enough to </a:t>
            </a:r>
            <a:r>
              <a:rPr lang="en-US" sz="2100" b="1" i="1" dirty="0">
                <a:solidFill>
                  <a:srgbClr val="C8A951"/>
                </a:solidFill>
                <a:latin typeface="Lato" pitchFamily="34" charset="0"/>
                <a:ea typeface="Lato" pitchFamily="34" charset="-122"/>
                <a:cs typeface="Lato" pitchFamily="34" charset="-120"/>
              </a:rPr>
              <a:t>earn the conversation.</a:t>
            </a:r>
            <a:endParaRPr lang="en-US" sz="2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EFE6"/>
        </a:solidFill>
        <a:effectLst/>
      </p:bgPr>
    </p:bg>
    <p:spTree>
      <p:nvGrpSpPr>
        <p:cNvPr id="1" name=""/>
        <p:cNvGrpSpPr/>
        <p:nvPr/>
      </p:nvGrpSpPr>
      <p:grpSpPr>
        <a:xfrm>
          <a:off x="0" y="0"/>
          <a:ext cx="0" cy="0"/>
          <a:chOff x="0" y="0"/>
          <a:chExt cx="0" cy="0"/>
        </a:xfrm>
      </p:grpSpPr>
      <p:pic>
        <p:nvPicPr>
          <p:cNvPr id="2" name="Image 0" descr="gen-dedup-9c4a1b405af9c2f10b78783b0f531e5d.png"/>
          <p:cNvPicPr>
            <a:picLocks noChangeAspect="1"/>
          </p:cNvPicPr>
          <p:nvPr/>
        </p:nvPicPr>
        <p:blipFill>
          <a:blip r:embed="rId3"/>
          <a:srcRect l="-385" r="-385"/>
          <a:stretch/>
        </p:blipFill>
        <p:spPr>
          <a:xfrm>
            <a:off x="1143000" y="857707"/>
            <a:ext cx="761695" cy="28346"/>
          </a:xfrm>
          <a:prstGeom prst="rect">
            <a:avLst/>
          </a:prstGeom>
        </p:spPr>
      </p:pic>
      <p:sp>
        <p:nvSpPr>
          <p:cNvPr id="3" name="Shape 0"/>
          <p:cNvSpPr/>
          <p:nvPr/>
        </p:nvSpPr>
        <p:spPr>
          <a:xfrm>
            <a:off x="1143000" y="4000500"/>
            <a:ext cx="5143500" cy="2505456"/>
          </a:xfrm>
          <a:prstGeom prst="rect">
            <a:avLst/>
          </a:prstGeom>
          <a:solidFill>
            <a:srgbClr val="FFFFFF"/>
          </a:solidFill>
          <a:ln/>
        </p:spPr>
        <p:txBody>
          <a:bodyPr/>
          <a:lstStyle/>
          <a:p>
            <a:endParaRPr lang="en-US"/>
          </a:p>
        </p:txBody>
      </p:sp>
      <p:sp>
        <p:nvSpPr>
          <p:cNvPr id="4" name="Shape 1"/>
          <p:cNvSpPr/>
          <p:nvPr/>
        </p:nvSpPr>
        <p:spPr>
          <a:xfrm>
            <a:off x="1143000" y="4000500"/>
            <a:ext cx="5143500" cy="28346"/>
          </a:xfrm>
          <a:prstGeom prst="rect">
            <a:avLst/>
          </a:prstGeom>
          <a:solidFill>
            <a:srgbClr val="0B2545"/>
          </a:solidFill>
          <a:ln w="12700">
            <a:solidFill>
              <a:srgbClr val="0B2545">
                <a:alpha val="0"/>
              </a:srgbClr>
            </a:solidFill>
            <a:prstDash val="solid"/>
          </a:ln>
        </p:spPr>
        <p:txBody>
          <a:bodyPr/>
          <a:lstStyle/>
          <a:p>
            <a:endParaRPr lang="en-US"/>
          </a:p>
        </p:txBody>
      </p:sp>
      <p:pic>
        <p:nvPicPr>
          <p:cNvPr id="5" name="Image 1" descr="gen-dedup-70a2badec0fe5569a60c9b5b9b1b3cf4.png"/>
          <p:cNvPicPr>
            <a:picLocks noChangeAspect="1"/>
          </p:cNvPicPr>
          <p:nvPr/>
        </p:nvPicPr>
        <p:blipFill>
          <a:blip r:embed="rId4"/>
          <a:srcRect t="-360" b="-360"/>
          <a:stretch/>
        </p:blipFill>
        <p:spPr>
          <a:xfrm>
            <a:off x="1524305" y="4953305"/>
            <a:ext cx="381305" cy="19202"/>
          </a:xfrm>
          <a:prstGeom prst="rect">
            <a:avLst/>
          </a:prstGeom>
        </p:spPr>
      </p:pic>
      <p:sp>
        <p:nvSpPr>
          <p:cNvPr id="6" name="Shape 2"/>
          <p:cNvSpPr/>
          <p:nvPr/>
        </p:nvSpPr>
        <p:spPr>
          <a:xfrm>
            <a:off x="6572707" y="4000500"/>
            <a:ext cx="5143500" cy="2505456"/>
          </a:xfrm>
          <a:prstGeom prst="rect">
            <a:avLst/>
          </a:prstGeom>
          <a:solidFill>
            <a:srgbClr val="FFFFFF"/>
          </a:solidFill>
          <a:ln/>
        </p:spPr>
        <p:txBody>
          <a:bodyPr/>
          <a:lstStyle/>
          <a:p>
            <a:endParaRPr lang="en-US"/>
          </a:p>
        </p:txBody>
      </p:sp>
      <p:sp>
        <p:nvSpPr>
          <p:cNvPr id="7" name="Shape 3"/>
          <p:cNvSpPr/>
          <p:nvPr/>
        </p:nvSpPr>
        <p:spPr>
          <a:xfrm>
            <a:off x="6572707" y="4000500"/>
            <a:ext cx="5143500" cy="28346"/>
          </a:xfrm>
          <a:prstGeom prst="rect">
            <a:avLst/>
          </a:prstGeom>
          <a:solidFill>
            <a:srgbClr val="0B2545"/>
          </a:solidFill>
          <a:ln w="12700">
            <a:solidFill>
              <a:srgbClr val="0B2545">
                <a:alpha val="0"/>
              </a:srgbClr>
            </a:solidFill>
            <a:prstDash val="solid"/>
          </a:ln>
        </p:spPr>
        <p:txBody>
          <a:bodyPr/>
          <a:lstStyle/>
          <a:p>
            <a:endParaRPr lang="en-US"/>
          </a:p>
        </p:txBody>
      </p:sp>
      <p:pic>
        <p:nvPicPr>
          <p:cNvPr id="8" name="Image 2" descr="gen-dedup-70a2badec0fe5569a60c9b5b9b1b3cf4.png"/>
          <p:cNvPicPr>
            <a:picLocks noChangeAspect="1"/>
          </p:cNvPicPr>
          <p:nvPr/>
        </p:nvPicPr>
        <p:blipFill>
          <a:blip r:embed="rId4"/>
          <a:srcRect t="-360" b="-360"/>
          <a:stretch/>
        </p:blipFill>
        <p:spPr>
          <a:xfrm>
            <a:off x="6953098" y="4953305"/>
            <a:ext cx="381305" cy="19202"/>
          </a:xfrm>
          <a:prstGeom prst="rect">
            <a:avLst/>
          </a:prstGeom>
        </p:spPr>
      </p:pic>
      <p:sp>
        <p:nvSpPr>
          <p:cNvPr id="9" name="Shape 4"/>
          <p:cNvSpPr/>
          <p:nvPr/>
        </p:nvSpPr>
        <p:spPr>
          <a:xfrm>
            <a:off x="12001500" y="4000500"/>
            <a:ext cx="5143500" cy="2505456"/>
          </a:xfrm>
          <a:prstGeom prst="rect">
            <a:avLst/>
          </a:prstGeom>
          <a:solidFill>
            <a:srgbClr val="FFFFFF"/>
          </a:solidFill>
          <a:ln/>
        </p:spPr>
        <p:txBody>
          <a:bodyPr/>
          <a:lstStyle/>
          <a:p>
            <a:endParaRPr lang="en-US"/>
          </a:p>
        </p:txBody>
      </p:sp>
      <p:sp>
        <p:nvSpPr>
          <p:cNvPr id="10" name="Shape 5"/>
          <p:cNvSpPr/>
          <p:nvPr/>
        </p:nvSpPr>
        <p:spPr>
          <a:xfrm>
            <a:off x="12001500" y="4000500"/>
            <a:ext cx="5143500" cy="28346"/>
          </a:xfrm>
          <a:prstGeom prst="rect">
            <a:avLst/>
          </a:prstGeom>
          <a:solidFill>
            <a:srgbClr val="0B2545"/>
          </a:solidFill>
          <a:ln w="12700">
            <a:solidFill>
              <a:srgbClr val="0B2545">
                <a:alpha val="0"/>
              </a:srgbClr>
            </a:solidFill>
            <a:prstDash val="solid"/>
          </a:ln>
        </p:spPr>
        <p:txBody>
          <a:bodyPr/>
          <a:lstStyle/>
          <a:p>
            <a:endParaRPr lang="en-US"/>
          </a:p>
        </p:txBody>
      </p:sp>
      <p:pic>
        <p:nvPicPr>
          <p:cNvPr id="11" name="Image 3" descr="gen-dedup-70a2badec0fe5569a60c9b5b9b1b3cf4.png"/>
          <p:cNvPicPr>
            <a:picLocks noChangeAspect="1"/>
          </p:cNvPicPr>
          <p:nvPr/>
        </p:nvPicPr>
        <p:blipFill>
          <a:blip r:embed="rId4"/>
          <a:srcRect t="-360" b="-360"/>
          <a:stretch/>
        </p:blipFill>
        <p:spPr>
          <a:xfrm>
            <a:off x="12382805" y="4953305"/>
            <a:ext cx="381305" cy="19202"/>
          </a:xfrm>
          <a:prstGeom prst="rect">
            <a:avLst/>
          </a:prstGeom>
        </p:spPr>
      </p:pic>
      <p:sp>
        <p:nvSpPr>
          <p:cNvPr id="12" name="Shape 6"/>
          <p:cNvSpPr/>
          <p:nvPr/>
        </p:nvSpPr>
        <p:spPr>
          <a:xfrm>
            <a:off x="1143000" y="6667805"/>
            <a:ext cx="5143500" cy="2505456"/>
          </a:xfrm>
          <a:prstGeom prst="rect">
            <a:avLst/>
          </a:prstGeom>
          <a:solidFill>
            <a:srgbClr val="FFFFFF"/>
          </a:solidFill>
          <a:ln/>
        </p:spPr>
        <p:txBody>
          <a:bodyPr/>
          <a:lstStyle/>
          <a:p>
            <a:endParaRPr lang="en-US"/>
          </a:p>
        </p:txBody>
      </p:sp>
      <p:sp>
        <p:nvSpPr>
          <p:cNvPr id="13" name="Shape 7"/>
          <p:cNvSpPr/>
          <p:nvPr/>
        </p:nvSpPr>
        <p:spPr>
          <a:xfrm>
            <a:off x="1143000" y="6667805"/>
            <a:ext cx="5143500" cy="28346"/>
          </a:xfrm>
          <a:prstGeom prst="rect">
            <a:avLst/>
          </a:prstGeom>
          <a:solidFill>
            <a:srgbClr val="0B2545"/>
          </a:solidFill>
          <a:ln w="12700">
            <a:solidFill>
              <a:srgbClr val="0B2545">
                <a:alpha val="0"/>
              </a:srgbClr>
            </a:solidFill>
            <a:prstDash val="solid"/>
          </a:ln>
        </p:spPr>
        <p:txBody>
          <a:bodyPr/>
          <a:lstStyle/>
          <a:p>
            <a:endParaRPr lang="en-US"/>
          </a:p>
        </p:txBody>
      </p:sp>
      <p:pic>
        <p:nvPicPr>
          <p:cNvPr id="14" name="Image 4" descr="gen-dedup-70a2badec0fe5569a60c9b5b9b1b3cf4.png"/>
          <p:cNvPicPr>
            <a:picLocks noChangeAspect="1"/>
          </p:cNvPicPr>
          <p:nvPr/>
        </p:nvPicPr>
        <p:blipFill>
          <a:blip r:embed="rId4"/>
          <a:srcRect t="-360" b="-360"/>
          <a:stretch/>
        </p:blipFill>
        <p:spPr>
          <a:xfrm>
            <a:off x="1524305" y="7619695"/>
            <a:ext cx="381305" cy="19202"/>
          </a:xfrm>
          <a:prstGeom prst="rect">
            <a:avLst/>
          </a:prstGeom>
        </p:spPr>
      </p:pic>
      <p:sp>
        <p:nvSpPr>
          <p:cNvPr id="15" name="Shape 8"/>
          <p:cNvSpPr/>
          <p:nvPr/>
        </p:nvSpPr>
        <p:spPr>
          <a:xfrm>
            <a:off x="6572707" y="6667805"/>
            <a:ext cx="5143500" cy="2505456"/>
          </a:xfrm>
          <a:prstGeom prst="rect">
            <a:avLst/>
          </a:prstGeom>
          <a:solidFill>
            <a:srgbClr val="FFFFFF"/>
          </a:solidFill>
          <a:ln/>
        </p:spPr>
        <p:txBody>
          <a:bodyPr/>
          <a:lstStyle/>
          <a:p>
            <a:endParaRPr lang="en-US"/>
          </a:p>
        </p:txBody>
      </p:sp>
      <p:sp>
        <p:nvSpPr>
          <p:cNvPr id="16" name="Shape 9"/>
          <p:cNvSpPr/>
          <p:nvPr/>
        </p:nvSpPr>
        <p:spPr>
          <a:xfrm>
            <a:off x="6572707" y="6667805"/>
            <a:ext cx="5143500" cy="28346"/>
          </a:xfrm>
          <a:prstGeom prst="rect">
            <a:avLst/>
          </a:prstGeom>
          <a:solidFill>
            <a:srgbClr val="0B2545"/>
          </a:solidFill>
          <a:ln w="12700">
            <a:solidFill>
              <a:srgbClr val="0B2545">
                <a:alpha val="0"/>
              </a:srgbClr>
            </a:solidFill>
            <a:prstDash val="solid"/>
          </a:ln>
        </p:spPr>
        <p:txBody>
          <a:bodyPr/>
          <a:lstStyle/>
          <a:p>
            <a:endParaRPr lang="en-US"/>
          </a:p>
        </p:txBody>
      </p:sp>
      <p:pic>
        <p:nvPicPr>
          <p:cNvPr id="17" name="Image 5" descr="gen-dedup-70a2badec0fe5569a60c9b5b9b1b3cf4.png"/>
          <p:cNvPicPr>
            <a:picLocks noChangeAspect="1"/>
          </p:cNvPicPr>
          <p:nvPr/>
        </p:nvPicPr>
        <p:blipFill>
          <a:blip r:embed="rId4"/>
          <a:srcRect t="-360" b="-360"/>
          <a:stretch/>
        </p:blipFill>
        <p:spPr>
          <a:xfrm>
            <a:off x="6953098" y="7619695"/>
            <a:ext cx="381305" cy="19202"/>
          </a:xfrm>
          <a:prstGeom prst="rect">
            <a:avLst/>
          </a:prstGeom>
        </p:spPr>
      </p:pic>
      <p:sp>
        <p:nvSpPr>
          <p:cNvPr id="18" name="Shape 10"/>
          <p:cNvSpPr/>
          <p:nvPr/>
        </p:nvSpPr>
        <p:spPr>
          <a:xfrm>
            <a:off x="12001500" y="6667805"/>
            <a:ext cx="5143500" cy="2476195"/>
          </a:xfrm>
          <a:prstGeom prst="rect">
            <a:avLst/>
          </a:prstGeom>
          <a:solidFill>
            <a:srgbClr val="0B2545"/>
          </a:solidFill>
          <a:ln w="12700">
            <a:solidFill>
              <a:srgbClr val="FFFFFF">
                <a:alpha val="0"/>
              </a:srgbClr>
            </a:solidFill>
            <a:prstDash val="solid"/>
          </a:ln>
        </p:spPr>
        <p:txBody>
          <a:bodyPr/>
          <a:lstStyle/>
          <a:p>
            <a:endParaRPr lang="en-US"/>
          </a:p>
        </p:txBody>
      </p:sp>
      <p:pic>
        <p:nvPicPr>
          <p:cNvPr id="19" name="Image 6" descr="gen-dedup-c78910a1c1733a944f4b1d8aab806d2a.png"/>
          <p:cNvPicPr>
            <a:picLocks noChangeAspect="1"/>
          </p:cNvPicPr>
          <p:nvPr/>
        </p:nvPicPr>
        <p:blipFill>
          <a:blip r:embed="rId5"/>
          <a:srcRect t="-400" b="-400"/>
          <a:stretch/>
        </p:blipFill>
        <p:spPr>
          <a:xfrm>
            <a:off x="12001500" y="6667805"/>
            <a:ext cx="5143500" cy="38405"/>
          </a:xfrm>
          <a:prstGeom prst="rect">
            <a:avLst/>
          </a:prstGeom>
        </p:spPr>
      </p:pic>
      <p:pic>
        <p:nvPicPr>
          <p:cNvPr id="20" name="Image 7" descr="gen-dedup-70a2badec0fe5569a60c9b5b9b1b3cf4.png"/>
          <p:cNvPicPr>
            <a:picLocks noChangeAspect="1"/>
          </p:cNvPicPr>
          <p:nvPr/>
        </p:nvPicPr>
        <p:blipFill>
          <a:blip r:embed="rId4"/>
          <a:srcRect t="-360" b="-360"/>
          <a:stretch/>
        </p:blipFill>
        <p:spPr>
          <a:xfrm>
            <a:off x="12382805" y="7619695"/>
            <a:ext cx="381305" cy="19202"/>
          </a:xfrm>
          <a:prstGeom prst="rect">
            <a:avLst/>
          </a:prstGeom>
        </p:spPr>
      </p:pic>
      <p:sp>
        <p:nvSpPr>
          <p:cNvPr id="21" name="Text 11"/>
          <p:cNvSpPr txBox="1"/>
          <p:nvPr/>
        </p:nvSpPr>
        <p:spPr>
          <a:xfrm>
            <a:off x="2095805" y="743407"/>
            <a:ext cx="8572500" cy="210312"/>
          </a:xfrm>
          <a:prstGeom prst="rect">
            <a:avLst/>
          </a:prstGeom>
          <a:noFill/>
          <a:ln/>
        </p:spPr>
        <p:txBody>
          <a:bodyPr wrap="none" lIns="0" tIns="0" rIns="0" bIns="0" rtlCol="0" anchor="ctr"/>
          <a:lstStyle/>
          <a:p>
            <a:pPr marL="0" indent="0" algn="l">
              <a:buNone/>
            </a:pPr>
            <a:r>
              <a:rPr lang="en-US" sz="2100" b="1" kern="0" spc="378" dirty="0">
                <a:solidFill>
                  <a:srgbClr val="0B2545"/>
                </a:solidFill>
                <a:latin typeface="Lato" pitchFamily="34" charset="0"/>
                <a:ea typeface="Lato" pitchFamily="34" charset="-122"/>
                <a:cs typeface="Lato" pitchFamily="34" charset="-120"/>
              </a:rPr>
              <a:t>7 · Tool 3 of 6</a:t>
            </a:r>
            <a:endParaRPr lang="en-US" sz="2100" dirty="0"/>
          </a:p>
        </p:txBody>
      </p:sp>
      <p:sp>
        <p:nvSpPr>
          <p:cNvPr id="23" name="Text 13"/>
          <p:cNvSpPr txBox="1"/>
          <p:nvPr/>
        </p:nvSpPr>
        <p:spPr>
          <a:xfrm>
            <a:off x="1143000" y="1666951"/>
            <a:ext cx="16002000" cy="886054"/>
          </a:xfrm>
          <a:prstGeom prst="rect">
            <a:avLst/>
          </a:prstGeom>
          <a:noFill/>
          <a:ln/>
        </p:spPr>
        <p:txBody>
          <a:bodyPr wrap="none" lIns="0" tIns="0" rIns="0" bIns="0" rtlCol="0" anchor="ctr"/>
          <a:lstStyle/>
          <a:p>
            <a:pPr marL="0" indent="0" algn="l">
              <a:buNone/>
            </a:pPr>
            <a:r>
              <a:rPr lang="en-US" sz="6600" b="1" kern="0" spc="-132" dirty="0">
                <a:solidFill>
                  <a:srgbClr val="0B2545"/>
                </a:solidFill>
                <a:latin typeface="Lato" pitchFamily="34" charset="0"/>
                <a:ea typeface="Lato" pitchFamily="34" charset="-122"/>
                <a:cs typeface="Lato" pitchFamily="34" charset="-120"/>
              </a:rPr>
              <a:t>Six questions for </a:t>
            </a:r>
            <a:r>
              <a:rPr lang="en-US" sz="6600" b="1" i="1" kern="0" spc="-132" dirty="0">
                <a:solidFill>
                  <a:srgbClr val="C8A951"/>
                </a:solidFill>
                <a:latin typeface="Lato" pitchFamily="34" charset="0"/>
                <a:ea typeface="Lato" pitchFamily="34" charset="-122"/>
                <a:cs typeface="Lato" pitchFamily="34" charset="-120"/>
              </a:rPr>
              <a:t>senior leaders.</a:t>
            </a:r>
            <a:endParaRPr lang="en-US" sz="6600" dirty="0"/>
          </a:p>
        </p:txBody>
      </p:sp>
      <p:sp>
        <p:nvSpPr>
          <p:cNvPr id="24" name="Text 14"/>
          <p:cNvSpPr txBox="1"/>
          <p:nvPr/>
        </p:nvSpPr>
        <p:spPr>
          <a:xfrm>
            <a:off x="1143000" y="2885847"/>
            <a:ext cx="16152223" cy="715060"/>
          </a:xfrm>
          <a:prstGeom prst="rect">
            <a:avLst/>
          </a:prstGeom>
          <a:noFill/>
          <a:ln/>
        </p:spPr>
        <p:txBody>
          <a:bodyPr wrap="none" lIns="0" tIns="0" rIns="0" bIns="0" rtlCol="0" anchor="ctr"/>
          <a:lstStyle/>
          <a:p>
            <a:pPr marL="0" indent="0" algn="l">
              <a:buNone/>
            </a:pPr>
            <a:r>
              <a:rPr lang="en-US" sz="2100" dirty="0">
                <a:solidFill>
                  <a:srgbClr val="33455E"/>
                </a:solidFill>
                <a:latin typeface="Lato" pitchFamily="34" charset="0"/>
                <a:ea typeface="Lato" pitchFamily="34" charset="-122"/>
                <a:cs typeface="Lato" pitchFamily="34" charset="-120"/>
              </a:rPr>
              <a:t>Use these to </a:t>
            </a:r>
            <a:r>
              <a:rPr lang="en-US" sz="2100" i="1" dirty="0">
                <a:solidFill>
                  <a:srgbClr val="33455E"/>
                </a:solidFill>
                <a:latin typeface="Lato" pitchFamily="34" charset="0"/>
                <a:ea typeface="Lato" pitchFamily="34" charset="-122"/>
                <a:cs typeface="Lato" pitchFamily="34" charset="-120"/>
              </a:rPr>
              <a:t>create discussion</a:t>
            </a:r>
            <a:r>
              <a:rPr lang="en-US" sz="2100" dirty="0">
                <a:solidFill>
                  <a:srgbClr val="33455E"/>
                </a:solidFill>
                <a:latin typeface="Lato" pitchFamily="34" charset="0"/>
                <a:ea typeface="Lato" pitchFamily="34" charset="-122"/>
                <a:cs typeface="Lato" pitchFamily="34" charset="-120"/>
              </a:rPr>
              <a:t> rather than deliver a presentation. They introduce the systems perspective of the Framework without </a:t>
            </a:r>
          </a:p>
          <a:p>
            <a:pPr marL="0" indent="0" algn="l">
              <a:buNone/>
            </a:pPr>
            <a:r>
              <a:rPr lang="en-US" sz="2100" dirty="0">
                <a:solidFill>
                  <a:srgbClr val="33455E"/>
                </a:solidFill>
                <a:latin typeface="Lato" pitchFamily="34" charset="0"/>
                <a:ea typeface="Lato" pitchFamily="34" charset="-122"/>
                <a:cs typeface="Lato" pitchFamily="34" charset="-120"/>
              </a:rPr>
              <a:t>ever naming it.</a:t>
            </a:r>
            <a:endParaRPr lang="en-US" sz="2100" dirty="0"/>
          </a:p>
        </p:txBody>
      </p:sp>
      <p:sp>
        <p:nvSpPr>
          <p:cNvPr id="25" name="Text 15"/>
          <p:cNvSpPr txBox="1"/>
          <p:nvPr/>
        </p:nvSpPr>
        <p:spPr>
          <a:xfrm>
            <a:off x="1524305" y="4209898"/>
            <a:ext cx="675742" cy="534010"/>
          </a:xfrm>
          <a:prstGeom prst="rect">
            <a:avLst/>
          </a:prstGeom>
          <a:noFill/>
          <a:ln/>
        </p:spPr>
        <p:txBody>
          <a:bodyPr wrap="none" lIns="0" tIns="0" rIns="0" bIns="0" rtlCol="0" anchor="ctr"/>
          <a:lstStyle/>
          <a:p>
            <a:pPr marL="0" indent="0" algn="l">
              <a:buNone/>
            </a:pPr>
            <a:r>
              <a:rPr lang="en-US" sz="4200" b="1" dirty="0">
                <a:solidFill>
                  <a:srgbClr val="C8A951"/>
                </a:solidFill>
                <a:latin typeface="Lato" pitchFamily="34" charset="0"/>
                <a:ea typeface="Lato" pitchFamily="34" charset="-122"/>
                <a:cs typeface="Lato" pitchFamily="34" charset="-120"/>
              </a:rPr>
              <a:t>01</a:t>
            </a:r>
            <a:endParaRPr lang="en-US" sz="4200" dirty="0"/>
          </a:p>
        </p:txBody>
      </p:sp>
      <p:sp>
        <p:nvSpPr>
          <p:cNvPr id="26" name="Text 16"/>
          <p:cNvSpPr txBox="1"/>
          <p:nvPr/>
        </p:nvSpPr>
        <p:spPr>
          <a:xfrm>
            <a:off x="1524305" y="5143500"/>
            <a:ext cx="4381805" cy="619963"/>
          </a:xfrm>
          <a:prstGeom prst="rect">
            <a:avLst/>
          </a:prstGeom>
          <a:noFill/>
          <a:ln/>
        </p:spPr>
        <p:txBody>
          <a:bodyPr wrap="square" lIns="0" tIns="0" rIns="0" bIns="0" rtlCol="0" anchor="ctr"/>
          <a:lstStyle/>
          <a:p>
            <a:pPr marL="0" indent="0" algn="l">
              <a:lnSpc>
                <a:spcPct val="135000"/>
              </a:lnSpc>
              <a:buNone/>
            </a:pPr>
            <a:r>
              <a:rPr lang="en-US" sz="2100" b="1" dirty="0">
                <a:solidFill>
                  <a:srgbClr val="0B2545"/>
                </a:solidFill>
                <a:latin typeface="Lato" pitchFamily="34" charset="0"/>
                <a:ea typeface="Lato" pitchFamily="34" charset="-122"/>
                <a:cs typeface="Lato" pitchFamily="34" charset="-120"/>
              </a:rPr>
              <a:t>What are the </a:t>
            </a:r>
            <a:r>
              <a:rPr lang="en-US" sz="2100" b="1" i="1" dirty="0">
                <a:solidFill>
                  <a:srgbClr val="C8A951"/>
                </a:solidFill>
                <a:latin typeface="Lato" pitchFamily="34" charset="0"/>
                <a:ea typeface="Lato" pitchFamily="34" charset="-122"/>
                <a:cs typeface="Lato" pitchFamily="34" charset="-120"/>
              </a:rPr>
              <a:t>two or three results</a:t>
            </a:r>
            <a:r>
              <a:rPr lang="en-US" sz="2100" b="1" dirty="0">
                <a:solidFill>
                  <a:srgbClr val="0B2545"/>
                </a:solidFill>
                <a:latin typeface="Lato" pitchFamily="34" charset="0"/>
                <a:ea typeface="Lato" pitchFamily="34" charset="-122"/>
                <a:cs typeface="Lato" pitchFamily="34" charset="-120"/>
              </a:rPr>
              <a:t> that matter most to our future success?</a:t>
            </a:r>
            <a:endParaRPr lang="en-US" sz="2100" dirty="0"/>
          </a:p>
        </p:txBody>
      </p:sp>
      <p:sp>
        <p:nvSpPr>
          <p:cNvPr id="27" name="Text 17"/>
          <p:cNvSpPr txBox="1"/>
          <p:nvPr/>
        </p:nvSpPr>
        <p:spPr>
          <a:xfrm>
            <a:off x="6953098" y="4209898"/>
            <a:ext cx="675742" cy="534010"/>
          </a:xfrm>
          <a:prstGeom prst="rect">
            <a:avLst/>
          </a:prstGeom>
          <a:noFill/>
          <a:ln/>
        </p:spPr>
        <p:txBody>
          <a:bodyPr wrap="none" lIns="0" tIns="0" rIns="0" bIns="0" rtlCol="0" anchor="ctr"/>
          <a:lstStyle/>
          <a:p>
            <a:pPr marL="0" indent="0" algn="l">
              <a:buNone/>
            </a:pPr>
            <a:r>
              <a:rPr lang="en-US" sz="4200" b="1" dirty="0">
                <a:solidFill>
                  <a:srgbClr val="C8A951"/>
                </a:solidFill>
                <a:latin typeface="Lato" pitchFamily="34" charset="0"/>
                <a:ea typeface="Lato" pitchFamily="34" charset="-122"/>
                <a:cs typeface="Lato" pitchFamily="34" charset="-120"/>
              </a:rPr>
              <a:t>02</a:t>
            </a:r>
            <a:endParaRPr lang="en-US" sz="4200" dirty="0"/>
          </a:p>
        </p:txBody>
      </p:sp>
      <p:sp>
        <p:nvSpPr>
          <p:cNvPr id="28" name="Text 18"/>
          <p:cNvSpPr txBox="1"/>
          <p:nvPr/>
        </p:nvSpPr>
        <p:spPr>
          <a:xfrm>
            <a:off x="6953098" y="5143500"/>
            <a:ext cx="4381805" cy="1047903"/>
          </a:xfrm>
          <a:prstGeom prst="rect">
            <a:avLst/>
          </a:prstGeom>
          <a:noFill/>
          <a:ln/>
        </p:spPr>
        <p:txBody>
          <a:bodyPr wrap="square" lIns="0" tIns="0" rIns="0" bIns="0" rtlCol="0" anchor="ctr"/>
          <a:lstStyle/>
          <a:p>
            <a:pPr marL="0" indent="0" algn="l">
              <a:lnSpc>
                <a:spcPct val="135000"/>
              </a:lnSpc>
              <a:buNone/>
            </a:pPr>
            <a:r>
              <a:rPr lang="en-US" sz="2100" b="1" dirty="0">
                <a:solidFill>
                  <a:srgbClr val="0B2545"/>
                </a:solidFill>
                <a:latin typeface="Lato" pitchFamily="34" charset="0"/>
                <a:ea typeface="Lato" pitchFamily="34" charset="-122"/>
                <a:cs typeface="Lato" pitchFamily="34" charset="-120"/>
              </a:rPr>
              <a:t>Where are we seeing the </a:t>
            </a:r>
            <a:r>
              <a:rPr lang="en-US" sz="2100" b="1" i="1" dirty="0">
                <a:solidFill>
                  <a:srgbClr val="C8A951"/>
                </a:solidFill>
                <a:latin typeface="Lato" pitchFamily="34" charset="0"/>
                <a:ea typeface="Lato" pitchFamily="34" charset="-122"/>
                <a:cs typeface="Lato" pitchFamily="34" charset="-120"/>
              </a:rPr>
              <a:t>greatest gap</a:t>
            </a:r>
            <a:r>
              <a:rPr lang="en-US" sz="2100" b="1" dirty="0">
                <a:solidFill>
                  <a:srgbClr val="0B2545"/>
                </a:solidFill>
                <a:latin typeface="Lato" pitchFamily="34" charset="0"/>
                <a:ea typeface="Lato" pitchFamily="34" charset="-122"/>
                <a:cs typeface="Lato" pitchFamily="34" charset="-120"/>
              </a:rPr>
              <a:t> between our strategy and its execution?</a:t>
            </a:r>
            <a:endParaRPr lang="en-US" sz="2100" dirty="0"/>
          </a:p>
        </p:txBody>
      </p:sp>
      <p:sp>
        <p:nvSpPr>
          <p:cNvPr id="29" name="Text 19"/>
          <p:cNvSpPr txBox="1"/>
          <p:nvPr/>
        </p:nvSpPr>
        <p:spPr>
          <a:xfrm>
            <a:off x="12382805" y="4209898"/>
            <a:ext cx="675742" cy="534010"/>
          </a:xfrm>
          <a:prstGeom prst="rect">
            <a:avLst/>
          </a:prstGeom>
          <a:noFill/>
          <a:ln/>
        </p:spPr>
        <p:txBody>
          <a:bodyPr wrap="none" lIns="0" tIns="0" rIns="0" bIns="0" rtlCol="0" anchor="ctr"/>
          <a:lstStyle/>
          <a:p>
            <a:pPr marL="0" indent="0" algn="l">
              <a:buNone/>
            </a:pPr>
            <a:r>
              <a:rPr lang="en-US" sz="4200" b="1" dirty="0">
                <a:solidFill>
                  <a:srgbClr val="C8A951"/>
                </a:solidFill>
                <a:latin typeface="Lato" pitchFamily="34" charset="0"/>
                <a:ea typeface="Lato" pitchFamily="34" charset="-122"/>
                <a:cs typeface="Lato" pitchFamily="34" charset="-120"/>
              </a:rPr>
              <a:t>03</a:t>
            </a:r>
            <a:endParaRPr lang="en-US" sz="4200" dirty="0"/>
          </a:p>
        </p:txBody>
      </p:sp>
      <p:sp>
        <p:nvSpPr>
          <p:cNvPr id="30" name="Text 20"/>
          <p:cNvSpPr txBox="1"/>
          <p:nvPr/>
        </p:nvSpPr>
        <p:spPr>
          <a:xfrm>
            <a:off x="12382805" y="5143500"/>
            <a:ext cx="4381805" cy="933602"/>
          </a:xfrm>
          <a:prstGeom prst="rect">
            <a:avLst/>
          </a:prstGeom>
          <a:noFill/>
          <a:ln/>
        </p:spPr>
        <p:txBody>
          <a:bodyPr wrap="square" lIns="0" tIns="0" rIns="0" bIns="0" rtlCol="0" anchor="ctr"/>
          <a:lstStyle/>
          <a:p>
            <a:pPr marL="0" indent="0" algn="l">
              <a:lnSpc>
                <a:spcPct val="135000"/>
              </a:lnSpc>
              <a:buNone/>
            </a:pPr>
            <a:r>
              <a:rPr lang="en-US" sz="2100" b="1" dirty="0">
                <a:solidFill>
                  <a:srgbClr val="0B2545"/>
                </a:solidFill>
                <a:latin typeface="Lato" pitchFamily="34" charset="0"/>
                <a:ea typeface="Lato" pitchFamily="34" charset="-122"/>
                <a:cs typeface="Lato" pitchFamily="34" charset="-120"/>
              </a:rPr>
              <a:t>How consistently do we </a:t>
            </a:r>
            <a:r>
              <a:rPr lang="en-US" sz="2100" b="1" i="1" dirty="0">
                <a:solidFill>
                  <a:srgbClr val="C8A951"/>
                </a:solidFill>
                <a:latin typeface="Lato" pitchFamily="34" charset="0"/>
                <a:ea typeface="Lato" pitchFamily="34" charset="-122"/>
                <a:cs typeface="Lato" pitchFamily="34" charset="-120"/>
              </a:rPr>
              <a:t>understand and respond</a:t>
            </a:r>
            <a:r>
              <a:rPr lang="en-US" sz="2100" b="1" dirty="0">
                <a:solidFill>
                  <a:srgbClr val="0B2545"/>
                </a:solidFill>
                <a:latin typeface="Lato" pitchFamily="34" charset="0"/>
                <a:ea typeface="Lato" pitchFamily="34" charset="-122"/>
                <a:cs typeface="Lato" pitchFamily="34" charset="-120"/>
              </a:rPr>
              <a:t> to changing customer or stakeholder needs?</a:t>
            </a:r>
            <a:endParaRPr lang="en-US" sz="2100" dirty="0"/>
          </a:p>
        </p:txBody>
      </p:sp>
      <p:sp>
        <p:nvSpPr>
          <p:cNvPr id="31" name="Text 21"/>
          <p:cNvSpPr txBox="1"/>
          <p:nvPr/>
        </p:nvSpPr>
        <p:spPr>
          <a:xfrm>
            <a:off x="1524305" y="6877202"/>
            <a:ext cx="675742" cy="534010"/>
          </a:xfrm>
          <a:prstGeom prst="rect">
            <a:avLst/>
          </a:prstGeom>
          <a:noFill/>
          <a:ln/>
        </p:spPr>
        <p:txBody>
          <a:bodyPr wrap="none" lIns="0" tIns="0" rIns="0" bIns="0" rtlCol="0" anchor="ctr"/>
          <a:lstStyle/>
          <a:p>
            <a:pPr marL="0" indent="0" algn="l">
              <a:buNone/>
            </a:pPr>
            <a:r>
              <a:rPr lang="en-US" sz="4200" b="1" dirty="0">
                <a:solidFill>
                  <a:srgbClr val="C8A951"/>
                </a:solidFill>
                <a:latin typeface="Lato" pitchFamily="34" charset="0"/>
                <a:ea typeface="Lato" pitchFamily="34" charset="-122"/>
                <a:cs typeface="Lato" pitchFamily="34" charset="-120"/>
              </a:rPr>
              <a:t>04</a:t>
            </a:r>
            <a:endParaRPr lang="en-US" sz="4200" dirty="0"/>
          </a:p>
        </p:txBody>
      </p:sp>
      <p:sp>
        <p:nvSpPr>
          <p:cNvPr id="32" name="Text 22"/>
          <p:cNvSpPr txBox="1"/>
          <p:nvPr/>
        </p:nvSpPr>
        <p:spPr>
          <a:xfrm>
            <a:off x="1524305" y="7810805"/>
            <a:ext cx="4381805" cy="933602"/>
          </a:xfrm>
          <a:prstGeom prst="rect">
            <a:avLst/>
          </a:prstGeom>
          <a:noFill/>
          <a:ln/>
        </p:spPr>
        <p:txBody>
          <a:bodyPr wrap="square" lIns="0" tIns="0" rIns="0" bIns="0" rtlCol="0" anchor="ctr"/>
          <a:lstStyle/>
          <a:p>
            <a:pPr marL="0" indent="0" algn="l">
              <a:lnSpc>
                <a:spcPct val="135000"/>
              </a:lnSpc>
              <a:buNone/>
            </a:pPr>
            <a:r>
              <a:rPr lang="en-US" sz="2100" b="1" dirty="0">
                <a:solidFill>
                  <a:srgbClr val="0B2545"/>
                </a:solidFill>
                <a:latin typeface="Lato" pitchFamily="34" charset="0"/>
                <a:ea typeface="Lato" pitchFamily="34" charset="-122"/>
                <a:cs typeface="Lato" pitchFamily="34" charset="-120"/>
              </a:rPr>
              <a:t>Do leaders have the </a:t>
            </a:r>
            <a:r>
              <a:rPr lang="en-US" sz="2100" b="1" i="1" dirty="0">
                <a:solidFill>
                  <a:srgbClr val="C8A951"/>
                </a:solidFill>
                <a:latin typeface="Lato" pitchFamily="34" charset="0"/>
                <a:ea typeface="Lato" pitchFamily="34" charset="-122"/>
                <a:cs typeface="Lato" pitchFamily="34" charset="-120"/>
              </a:rPr>
              <a:t>information and intelligence</a:t>
            </a:r>
            <a:r>
              <a:rPr lang="en-US" sz="2100" b="1" dirty="0">
                <a:solidFill>
                  <a:srgbClr val="0B2545"/>
                </a:solidFill>
                <a:latin typeface="Lato" pitchFamily="34" charset="0"/>
                <a:ea typeface="Lato" pitchFamily="34" charset="-122"/>
                <a:cs typeface="Lato" pitchFamily="34" charset="-120"/>
              </a:rPr>
              <a:t> needed to make timely decisions?</a:t>
            </a:r>
            <a:endParaRPr lang="en-US" sz="2100" dirty="0"/>
          </a:p>
        </p:txBody>
      </p:sp>
      <p:sp>
        <p:nvSpPr>
          <p:cNvPr id="33" name="Text 23"/>
          <p:cNvSpPr txBox="1"/>
          <p:nvPr/>
        </p:nvSpPr>
        <p:spPr>
          <a:xfrm>
            <a:off x="6953098" y="6877202"/>
            <a:ext cx="675742" cy="534010"/>
          </a:xfrm>
          <a:prstGeom prst="rect">
            <a:avLst/>
          </a:prstGeom>
          <a:noFill/>
          <a:ln/>
        </p:spPr>
        <p:txBody>
          <a:bodyPr wrap="none" lIns="0" tIns="0" rIns="0" bIns="0" rtlCol="0" anchor="ctr"/>
          <a:lstStyle/>
          <a:p>
            <a:pPr marL="0" indent="0" algn="l">
              <a:buNone/>
            </a:pPr>
            <a:r>
              <a:rPr lang="en-US" sz="4200" b="1" dirty="0">
                <a:solidFill>
                  <a:srgbClr val="C8A951"/>
                </a:solidFill>
                <a:latin typeface="Lato" pitchFamily="34" charset="0"/>
                <a:ea typeface="Lato" pitchFamily="34" charset="-122"/>
                <a:cs typeface="Lato" pitchFamily="34" charset="-120"/>
              </a:rPr>
              <a:t>05</a:t>
            </a:r>
            <a:endParaRPr lang="en-US" sz="4200" dirty="0"/>
          </a:p>
        </p:txBody>
      </p:sp>
      <p:sp>
        <p:nvSpPr>
          <p:cNvPr id="34" name="Text 24"/>
          <p:cNvSpPr txBox="1"/>
          <p:nvPr/>
        </p:nvSpPr>
        <p:spPr>
          <a:xfrm>
            <a:off x="6953098" y="7810805"/>
            <a:ext cx="4381805" cy="933602"/>
          </a:xfrm>
          <a:prstGeom prst="rect">
            <a:avLst/>
          </a:prstGeom>
          <a:noFill/>
          <a:ln/>
        </p:spPr>
        <p:txBody>
          <a:bodyPr wrap="square" lIns="0" tIns="0" rIns="0" bIns="0" rtlCol="0" anchor="ctr"/>
          <a:lstStyle/>
          <a:p>
            <a:pPr marL="0" indent="0" algn="l">
              <a:lnSpc>
                <a:spcPct val="135000"/>
              </a:lnSpc>
              <a:buNone/>
            </a:pPr>
            <a:r>
              <a:rPr lang="en-US" sz="2100" b="1" dirty="0">
                <a:solidFill>
                  <a:srgbClr val="0B2545"/>
                </a:solidFill>
                <a:latin typeface="Lato" pitchFamily="34" charset="0"/>
                <a:ea typeface="Lato" pitchFamily="34" charset="-122"/>
                <a:cs typeface="Lato" pitchFamily="34" charset="-120"/>
              </a:rPr>
              <a:t>Which important processes depend too heavily on </a:t>
            </a:r>
            <a:r>
              <a:rPr lang="en-US" sz="2100" b="1" i="1" dirty="0">
                <a:solidFill>
                  <a:srgbClr val="C8A951"/>
                </a:solidFill>
                <a:latin typeface="Lato" pitchFamily="34" charset="0"/>
                <a:ea typeface="Lato" pitchFamily="34" charset="-122"/>
                <a:cs typeface="Lato" pitchFamily="34" charset="-120"/>
              </a:rPr>
              <a:t>individual knowledge or informal practices?</a:t>
            </a:r>
            <a:endParaRPr lang="en-US" sz="2100" dirty="0"/>
          </a:p>
        </p:txBody>
      </p:sp>
      <p:sp>
        <p:nvSpPr>
          <p:cNvPr id="35" name="Text 25"/>
          <p:cNvSpPr txBox="1"/>
          <p:nvPr/>
        </p:nvSpPr>
        <p:spPr>
          <a:xfrm>
            <a:off x="12382805" y="6877202"/>
            <a:ext cx="675742" cy="534010"/>
          </a:xfrm>
          <a:prstGeom prst="rect">
            <a:avLst/>
          </a:prstGeom>
          <a:noFill/>
          <a:ln/>
        </p:spPr>
        <p:txBody>
          <a:bodyPr wrap="none" lIns="0" tIns="0" rIns="0" bIns="0" rtlCol="0" anchor="ctr"/>
          <a:lstStyle/>
          <a:p>
            <a:pPr marL="0" indent="0" algn="l">
              <a:buNone/>
            </a:pPr>
            <a:r>
              <a:rPr lang="en-US" sz="4200" b="1" dirty="0">
                <a:solidFill>
                  <a:srgbClr val="C8A951"/>
                </a:solidFill>
                <a:latin typeface="Lato" pitchFamily="34" charset="0"/>
                <a:ea typeface="Lato" pitchFamily="34" charset="-122"/>
                <a:cs typeface="Lato" pitchFamily="34" charset="-120"/>
              </a:rPr>
              <a:t>06</a:t>
            </a:r>
            <a:endParaRPr lang="en-US" sz="4200" dirty="0"/>
          </a:p>
        </p:txBody>
      </p:sp>
      <p:sp>
        <p:nvSpPr>
          <p:cNvPr id="36" name="Text 26"/>
          <p:cNvSpPr txBox="1"/>
          <p:nvPr/>
        </p:nvSpPr>
        <p:spPr>
          <a:xfrm>
            <a:off x="12382805" y="7810805"/>
            <a:ext cx="4381805" cy="933602"/>
          </a:xfrm>
          <a:prstGeom prst="rect">
            <a:avLst/>
          </a:prstGeom>
          <a:noFill/>
          <a:ln/>
        </p:spPr>
        <p:txBody>
          <a:bodyPr wrap="square" lIns="0" tIns="0" rIns="0" bIns="0" rtlCol="0" anchor="ctr"/>
          <a:lstStyle/>
          <a:p>
            <a:pPr marL="0" indent="0" algn="l">
              <a:lnSpc>
                <a:spcPct val="135000"/>
              </a:lnSpc>
              <a:buNone/>
            </a:pPr>
            <a:r>
              <a:rPr lang="en-US" sz="2100" b="1" dirty="0">
                <a:solidFill>
                  <a:srgbClr val="FFFFFF"/>
                </a:solidFill>
                <a:latin typeface="Lato" pitchFamily="34" charset="0"/>
                <a:ea typeface="Lato" pitchFamily="34" charset="-122"/>
                <a:cs typeface="Lato" pitchFamily="34" charset="-120"/>
              </a:rPr>
              <a:t>If we improved one capability during the </a:t>
            </a:r>
            <a:r>
              <a:rPr lang="en-US" sz="2100" b="1" i="1" dirty="0">
                <a:solidFill>
                  <a:srgbClr val="C8A951"/>
                </a:solidFill>
                <a:latin typeface="Lato" pitchFamily="34" charset="0"/>
                <a:ea typeface="Lato" pitchFamily="34" charset="-122"/>
                <a:cs typeface="Lato" pitchFamily="34" charset="-120"/>
              </a:rPr>
              <a:t>next 90 days</a:t>
            </a:r>
            <a:r>
              <a:rPr lang="en-US" sz="2100" b="1" dirty="0">
                <a:solidFill>
                  <a:srgbClr val="FFFFFF"/>
                </a:solidFill>
                <a:latin typeface="Lato" pitchFamily="34" charset="0"/>
                <a:ea typeface="Lato" pitchFamily="34" charset="-122"/>
                <a:cs typeface="Lato" pitchFamily="34" charset="-120"/>
              </a:rPr>
              <a:t>, which would create the greatest value?</a:t>
            </a:r>
            <a:endParaRPr lang="en-US" sz="2100" dirty="0"/>
          </a:p>
        </p:txBody>
      </p:sp>
      <p:sp>
        <p:nvSpPr>
          <p:cNvPr id="37" name="Text 27"/>
          <p:cNvSpPr txBox="1"/>
          <p:nvPr/>
        </p:nvSpPr>
        <p:spPr>
          <a:xfrm>
            <a:off x="1143000" y="9477756"/>
            <a:ext cx="16002000" cy="295351"/>
          </a:xfrm>
          <a:prstGeom prst="rect">
            <a:avLst/>
          </a:prstGeom>
          <a:noFill/>
          <a:ln/>
        </p:spPr>
        <p:txBody>
          <a:bodyPr wrap="none" lIns="0" tIns="0" rIns="0" bIns="0" rtlCol="0" anchor="ctr"/>
          <a:lstStyle/>
          <a:p>
            <a:pPr marL="0" indent="0" algn="l">
              <a:buNone/>
            </a:pPr>
            <a:r>
              <a:rPr lang="en-US" sz="2100" i="1" dirty="0">
                <a:solidFill>
                  <a:srgbClr val="0B2545"/>
                </a:solidFill>
                <a:latin typeface="Lato" pitchFamily="34" charset="0"/>
                <a:ea typeface="Lato" pitchFamily="34" charset="-122"/>
                <a:cs typeface="Lato" pitchFamily="34" charset="-120"/>
              </a:rPr>
              <a:t>Ask. Listen. Take notes. The Framework's </a:t>
            </a:r>
            <a:r>
              <a:rPr lang="en-US" sz="2100" b="1" i="1" dirty="0">
                <a:solidFill>
                  <a:srgbClr val="C8A951"/>
                </a:solidFill>
                <a:latin typeface="Lato" pitchFamily="34" charset="0"/>
                <a:ea typeface="Lato" pitchFamily="34" charset="-122"/>
                <a:cs typeface="Lato" pitchFamily="34" charset="-120"/>
              </a:rPr>
              <a:t>six categories</a:t>
            </a:r>
            <a:r>
              <a:rPr lang="en-US" sz="2100" i="1" dirty="0">
                <a:solidFill>
                  <a:srgbClr val="0B2545"/>
                </a:solidFill>
                <a:latin typeface="Lato" pitchFamily="34" charset="0"/>
                <a:ea typeface="Lato" pitchFamily="34" charset="-122"/>
                <a:cs typeface="Lato" pitchFamily="34" charset="-120"/>
              </a:rPr>
              <a:t> will surface naturally in the answers.</a:t>
            </a:r>
            <a:endParaRPr lang="en-US" sz="2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pic>
        <p:nvPicPr>
          <p:cNvPr id="2" name="Image 0" descr="gen-dedup-0e44b71bbda9c914408b0d34a30db236.png"/>
          <p:cNvPicPr>
            <a:picLocks noChangeAspect="1"/>
          </p:cNvPicPr>
          <p:nvPr/>
        </p:nvPicPr>
        <p:blipFill>
          <a:blip r:embed="rId3"/>
          <a:srcRect t="-2" b="-2"/>
          <a:stretch/>
        </p:blipFill>
        <p:spPr>
          <a:xfrm>
            <a:off x="0" y="0"/>
            <a:ext cx="6476695" cy="10287000"/>
          </a:xfrm>
          <a:prstGeom prst="rect">
            <a:avLst/>
          </a:prstGeom>
        </p:spPr>
      </p:pic>
      <p:pic>
        <p:nvPicPr>
          <p:cNvPr id="3" name="Image 1" descr="gen-dedup-6179149c938e14e86e9280f4301752c6.png"/>
          <p:cNvPicPr>
            <a:picLocks noChangeAspect="1"/>
          </p:cNvPicPr>
          <p:nvPr/>
        </p:nvPicPr>
        <p:blipFill>
          <a:blip r:embed="rId4"/>
          <a:srcRect l="-404" r="-404"/>
          <a:stretch/>
        </p:blipFill>
        <p:spPr>
          <a:xfrm>
            <a:off x="761695" y="1143000"/>
            <a:ext cx="571500" cy="28346"/>
          </a:xfrm>
          <a:prstGeom prst="rect">
            <a:avLst/>
          </a:prstGeom>
        </p:spPr>
      </p:pic>
      <p:pic>
        <p:nvPicPr>
          <p:cNvPr id="4" name="Image 2" descr="gen-dedup-b82ed2ed004a0f6bd6a2bda57e41543a.png"/>
          <p:cNvPicPr>
            <a:picLocks noChangeAspect="1"/>
          </p:cNvPicPr>
          <p:nvPr/>
        </p:nvPicPr>
        <p:blipFill>
          <a:blip r:embed="rId5"/>
          <a:srcRect t="-400" b="-400"/>
          <a:stretch/>
        </p:blipFill>
        <p:spPr>
          <a:xfrm>
            <a:off x="761695" y="6476695"/>
            <a:ext cx="571500" cy="19202"/>
          </a:xfrm>
          <a:prstGeom prst="rect">
            <a:avLst/>
          </a:prstGeom>
        </p:spPr>
      </p:pic>
      <p:pic>
        <p:nvPicPr>
          <p:cNvPr id="5" name="Image 3" descr="gen-dedup-8b17a5a9732e80ba7a431c91c16fb5df.png"/>
          <p:cNvPicPr>
            <a:picLocks noChangeAspect="1"/>
          </p:cNvPicPr>
          <p:nvPr/>
        </p:nvPicPr>
        <p:blipFill>
          <a:blip r:embed="rId6"/>
          <a:srcRect l="-397" r="-397"/>
          <a:stretch/>
        </p:blipFill>
        <p:spPr>
          <a:xfrm>
            <a:off x="7334402" y="3238805"/>
            <a:ext cx="38405" cy="6096305"/>
          </a:xfrm>
          <a:prstGeom prst="rect">
            <a:avLst/>
          </a:prstGeom>
        </p:spPr>
      </p:pic>
      <p:sp>
        <p:nvSpPr>
          <p:cNvPr id="6" name="Shape 0"/>
          <p:cNvSpPr/>
          <p:nvPr/>
        </p:nvSpPr>
        <p:spPr>
          <a:xfrm>
            <a:off x="7810805" y="3238805"/>
            <a:ext cx="9525305" cy="1143000"/>
          </a:xfrm>
          <a:prstGeom prst="rect">
            <a:avLst/>
          </a:prstGeom>
          <a:solidFill>
            <a:srgbClr val="F6F3EB"/>
          </a:solidFill>
          <a:ln w="12700">
            <a:solidFill>
              <a:srgbClr val="FFFFFF">
                <a:alpha val="0"/>
              </a:srgbClr>
            </a:solidFill>
            <a:prstDash val="solid"/>
          </a:ln>
        </p:spPr>
        <p:txBody>
          <a:bodyPr/>
          <a:lstStyle/>
          <a:p>
            <a:endParaRPr lang="en-US"/>
          </a:p>
        </p:txBody>
      </p:sp>
      <p:sp>
        <p:nvSpPr>
          <p:cNvPr id="7" name="Shape 1"/>
          <p:cNvSpPr/>
          <p:nvPr/>
        </p:nvSpPr>
        <p:spPr>
          <a:xfrm>
            <a:off x="7810805" y="4572000"/>
            <a:ext cx="9525305" cy="1429207"/>
          </a:xfrm>
          <a:prstGeom prst="rect">
            <a:avLst/>
          </a:prstGeom>
          <a:solidFill>
            <a:srgbClr val="F6F3EB"/>
          </a:solidFill>
          <a:ln w="12700">
            <a:solidFill>
              <a:srgbClr val="FFFFFF">
                <a:alpha val="0"/>
              </a:srgbClr>
            </a:solidFill>
            <a:prstDash val="solid"/>
          </a:ln>
        </p:spPr>
        <p:txBody>
          <a:bodyPr/>
          <a:lstStyle/>
          <a:p>
            <a:endParaRPr lang="en-US"/>
          </a:p>
        </p:txBody>
      </p:sp>
      <p:sp>
        <p:nvSpPr>
          <p:cNvPr id="8" name="Shape 2"/>
          <p:cNvSpPr/>
          <p:nvPr/>
        </p:nvSpPr>
        <p:spPr>
          <a:xfrm>
            <a:off x="7810805" y="6191402"/>
            <a:ext cx="9525305" cy="1619402"/>
          </a:xfrm>
          <a:prstGeom prst="rect">
            <a:avLst/>
          </a:prstGeom>
          <a:solidFill>
            <a:srgbClr val="F6F3EB"/>
          </a:solidFill>
          <a:ln w="12700">
            <a:solidFill>
              <a:srgbClr val="FFFFFF">
                <a:alpha val="0"/>
              </a:srgbClr>
            </a:solidFill>
            <a:prstDash val="solid"/>
          </a:ln>
        </p:spPr>
        <p:txBody>
          <a:bodyPr/>
          <a:lstStyle/>
          <a:p>
            <a:endParaRPr lang="en-US"/>
          </a:p>
        </p:txBody>
      </p:sp>
      <p:sp>
        <p:nvSpPr>
          <p:cNvPr id="9" name="Shape 3"/>
          <p:cNvSpPr/>
          <p:nvPr/>
        </p:nvSpPr>
        <p:spPr>
          <a:xfrm>
            <a:off x="7810805" y="8001000"/>
            <a:ext cx="9525305" cy="1333195"/>
          </a:xfrm>
          <a:prstGeom prst="rect">
            <a:avLst/>
          </a:prstGeom>
          <a:solidFill>
            <a:srgbClr val="0B2545"/>
          </a:solidFill>
          <a:ln w="12700">
            <a:solidFill>
              <a:srgbClr val="FFFFFF">
                <a:alpha val="0"/>
              </a:srgbClr>
            </a:solidFill>
            <a:prstDash val="solid"/>
          </a:ln>
        </p:spPr>
        <p:txBody>
          <a:bodyPr/>
          <a:lstStyle/>
          <a:p>
            <a:endParaRPr lang="en-US"/>
          </a:p>
        </p:txBody>
      </p:sp>
      <p:pic>
        <p:nvPicPr>
          <p:cNvPr id="10" name="Image 4" descr="gen-dedup-28ce9eca463b2e1ba77fc5ebbb34e8e8.png"/>
          <p:cNvPicPr>
            <a:picLocks noChangeAspect="1"/>
          </p:cNvPicPr>
          <p:nvPr/>
        </p:nvPicPr>
        <p:blipFill>
          <a:blip r:embed="rId7"/>
          <a:srcRect t="-398" b="-398"/>
          <a:stretch/>
        </p:blipFill>
        <p:spPr>
          <a:xfrm>
            <a:off x="7810805" y="8001000"/>
            <a:ext cx="9525305" cy="38405"/>
          </a:xfrm>
          <a:prstGeom prst="rect">
            <a:avLst/>
          </a:prstGeom>
        </p:spPr>
      </p:pic>
      <p:sp>
        <p:nvSpPr>
          <p:cNvPr id="11" name="Shape 4"/>
          <p:cNvSpPr/>
          <p:nvPr/>
        </p:nvSpPr>
        <p:spPr>
          <a:xfrm>
            <a:off x="7200900" y="3353105"/>
            <a:ext cx="304495" cy="304495"/>
          </a:xfrm>
          <a:prstGeom prst="ellipse">
            <a:avLst/>
          </a:prstGeom>
          <a:solidFill>
            <a:srgbClr val="C8A951"/>
          </a:solidFill>
          <a:ln w="12700">
            <a:solidFill>
              <a:srgbClr val="FFFFFF">
                <a:alpha val="0"/>
              </a:srgbClr>
            </a:solidFill>
            <a:prstDash val="solid"/>
          </a:ln>
        </p:spPr>
        <p:txBody>
          <a:bodyPr/>
          <a:lstStyle/>
          <a:p>
            <a:endParaRPr lang="en-US"/>
          </a:p>
        </p:txBody>
      </p:sp>
      <p:sp>
        <p:nvSpPr>
          <p:cNvPr id="12" name="Shape 5"/>
          <p:cNvSpPr/>
          <p:nvPr/>
        </p:nvSpPr>
        <p:spPr>
          <a:xfrm>
            <a:off x="7200900" y="4686300"/>
            <a:ext cx="304495" cy="304495"/>
          </a:xfrm>
          <a:prstGeom prst="ellipse">
            <a:avLst/>
          </a:prstGeom>
          <a:solidFill>
            <a:srgbClr val="C8A951"/>
          </a:solidFill>
          <a:ln w="12700">
            <a:solidFill>
              <a:srgbClr val="FFFFFF">
                <a:alpha val="0"/>
              </a:srgbClr>
            </a:solidFill>
            <a:prstDash val="solid"/>
          </a:ln>
        </p:spPr>
        <p:txBody>
          <a:bodyPr/>
          <a:lstStyle/>
          <a:p>
            <a:endParaRPr lang="en-US"/>
          </a:p>
        </p:txBody>
      </p:sp>
      <p:sp>
        <p:nvSpPr>
          <p:cNvPr id="13" name="Shape 6"/>
          <p:cNvSpPr/>
          <p:nvPr/>
        </p:nvSpPr>
        <p:spPr>
          <a:xfrm>
            <a:off x="7200900" y="6305702"/>
            <a:ext cx="304495" cy="304495"/>
          </a:xfrm>
          <a:prstGeom prst="ellipse">
            <a:avLst/>
          </a:prstGeom>
          <a:solidFill>
            <a:srgbClr val="C8A951"/>
          </a:solidFill>
          <a:ln w="12700">
            <a:solidFill>
              <a:srgbClr val="FFFFFF">
                <a:alpha val="0"/>
              </a:srgbClr>
            </a:solidFill>
            <a:prstDash val="solid"/>
          </a:ln>
        </p:spPr>
        <p:txBody>
          <a:bodyPr/>
          <a:lstStyle/>
          <a:p>
            <a:endParaRPr lang="en-US"/>
          </a:p>
        </p:txBody>
      </p:sp>
      <p:sp>
        <p:nvSpPr>
          <p:cNvPr id="14" name="Shape 7"/>
          <p:cNvSpPr/>
          <p:nvPr/>
        </p:nvSpPr>
        <p:spPr>
          <a:xfrm>
            <a:off x="7200900" y="8115300"/>
            <a:ext cx="304495" cy="304495"/>
          </a:xfrm>
          <a:prstGeom prst="ellipse">
            <a:avLst/>
          </a:prstGeom>
          <a:solidFill>
            <a:srgbClr val="C8A951"/>
          </a:solidFill>
          <a:ln w="12700">
            <a:solidFill>
              <a:srgbClr val="FFFFFF">
                <a:alpha val="0"/>
              </a:srgbClr>
            </a:solidFill>
            <a:prstDash val="solid"/>
          </a:ln>
        </p:spPr>
        <p:txBody>
          <a:bodyPr/>
          <a:lstStyle/>
          <a:p>
            <a:endParaRPr lang="en-US"/>
          </a:p>
        </p:txBody>
      </p:sp>
      <p:sp>
        <p:nvSpPr>
          <p:cNvPr id="15" name="Text 8"/>
          <p:cNvSpPr txBox="1"/>
          <p:nvPr/>
        </p:nvSpPr>
        <p:spPr>
          <a:xfrm>
            <a:off x="761695" y="1352398"/>
            <a:ext cx="5334610" cy="200254"/>
          </a:xfrm>
          <a:prstGeom prst="rect">
            <a:avLst/>
          </a:prstGeom>
          <a:noFill/>
          <a:ln/>
        </p:spPr>
        <p:txBody>
          <a:bodyPr wrap="none" lIns="0" tIns="0" rIns="0" bIns="0" rtlCol="0" anchor="ctr"/>
          <a:lstStyle/>
          <a:p>
            <a:pPr marL="0" indent="0" algn="l">
              <a:buNone/>
            </a:pPr>
            <a:r>
              <a:rPr lang="en-US" sz="2100" b="1" kern="0" spc="357" dirty="0">
                <a:solidFill>
                  <a:srgbClr val="C8A951"/>
                </a:solidFill>
                <a:latin typeface="Lato" pitchFamily="34" charset="0"/>
                <a:ea typeface="Lato" pitchFamily="34" charset="-122"/>
                <a:cs typeface="Lato" pitchFamily="34" charset="-120"/>
              </a:rPr>
              <a:t>8 · Tool 4 of 6</a:t>
            </a:r>
            <a:endParaRPr lang="en-US" sz="2100" dirty="0"/>
          </a:p>
        </p:txBody>
      </p:sp>
      <p:sp>
        <p:nvSpPr>
          <p:cNvPr id="17" name="Text 10"/>
          <p:cNvSpPr txBox="1"/>
          <p:nvPr/>
        </p:nvSpPr>
        <p:spPr>
          <a:xfrm>
            <a:off x="761695" y="2286000"/>
            <a:ext cx="5334610" cy="2962656"/>
          </a:xfrm>
          <a:prstGeom prst="rect">
            <a:avLst/>
          </a:prstGeom>
          <a:noFill/>
          <a:ln/>
        </p:spPr>
        <p:txBody>
          <a:bodyPr wrap="square" lIns="0" tIns="0" rIns="0" bIns="0" rtlCol="0" anchor="ctr"/>
          <a:lstStyle/>
          <a:p>
            <a:pPr marL="0" indent="0" algn="l">
              <a:lnSpc>
                <a:spcPct val="102000"/>
              </a:lnSpc>
              <a:buNone/>
            </a:pPr>
            <a:r>
              <a:rPr lang="en-US" sz="5700" b="1" kern="0" spc="-114" dirty="0">
                <a:solidFill>
                  <a:srgbClr val="FFFFFF"/>
                </a:solidFill>
                <a:latin typeface="Lato" pitchFamily="34" charset="0"/>
                <a:ea typeface="Lato" pitchFamily="34" charset="-122"/>
                <a:cs typeface="Lato" pitchFamily="34" charset="-120"/>
              </a:rPr>
              <a:t>A 30-minute senior leadership </a:t>
            </a:r>
            <a:r>
              <a:rPr lang="en-US" sz="5700" b="1" i="1" kern="0" spc="-114" dirty="0">
                <a:solidFill>
                  <a:srgbClr val="C8A951"/>
                </a:solidFill>
                <a:latin typeface="Lato" pitchFamily="34" charset="0"/>
                <a:ea typeface="Lato" pitchFamily="34" charset="-122"/>
                <a:cs typeface="Lato" pitchFamily="34" charset="-120"/>
              </a:rPr>
              <a:t>discussion.</a:t>
            </a:r>
            <a:endParaRPr lang="en-US" sz="5700" dirty="0"/>
          </a:p>
        </p:txBody>
      </p:sp>
      <p:sp>
        <p:nvSpPr>
          <p:cNvPr id="18" name="Text 11"/>
          <p:cNvSpPr txBox="1"/>
          <p:nvPr/>
        </p:nvSpPr>
        <p:spPr>
          <a:xfrm>
            <a:off x="761695" y="6667805"/>
            <a:ext cx="5334610" cy="162763"/>
          </a:xfrm>
          <a:prstGeom prst="rect">
            <a:avLst/>
          </a:prstGeom>
          <a:noFill/>
          <a:ln/>
        </p:spPr>
        <p:txBody>
          <a:bodyPr wrap="none" lIns="0" tIns="0" rIns="0" bIns="0" rtlCol="0" anchor="ctr"/>
          <a:lstStyle/>
          <a:p>
            <a:pPr marL="0" indent="0" algn="l">
              <a:buNone/>
            </a:pPr>
            <a:r>
              <a:rPr lang="en-US" sz="2100" b="1" kern="0" spc="294" dirty="0">
                <a:solidFill>
                  <a:srgbClr val="C8A951"/>
                </a:solidFill>
                <a:latin typeface="Lato" pitchFamily="34" charset="0"/>
                <a:ea typeface="Lato" pitchFamily="34" charset="-122"/>
                <a:cs typeface="Lato" pitchFamily="34" charset="-120"/>
              </a:rPr>
              <a:t>Close with a decision</a:t>
            </a:r>
            <a:endParaRPr lang="en-US" sz="2100" dirty="0"/>
          </a:p>
        </p:txBody>
      </p:sp>
      <p:sp>
        <p:nvSpPr>
          <p:cNvPr id="19" name="Text 12"/>
          <p:cNvSpPr txBox="1"/>
          <p:nvPr/>
        </p:nvSpPr>
        <p:spPr>
          <a:xfrm>
            <a:off x="761695" y="6991502"/>
            <a:ext cx="5334610" cy="1428293"/>
          </a:xfrm>
          <a:prstGeom prst="rect">
            <a:avLst/>
          </a:prstGeom>
          <a:noFill/>
          <a:ln/>
        </p:spPr>
        <p:txBody>
          <a:bodyPr wrap="square" lIns="0" tIns="0" rIns="0" bIns="0" rtlCol="0" anchor="ctr"/>
          <a:lstStyle/>
          <a:p>
            <a:pPr marL="0" indent="0" algn="l">
              <a:lnSpc>
                <a:spcPts val="2558"/>
              </a:lnSpc>
              <a:buNone/>
            </a:pPr>
            <a:r>
              <a:rPr lang="en-US" sz="2100" dirty="0">
                <a:solidFill>
                  <a:srgbClr val="FFFFFF"/>
                </a:solidFill>
                <a:latin typeface="Lato" pitchFamily="34" charset="0"/>
                <a:ea typeface="Lato" pitchFamily="34" charset="-122"/>
                <a:cs typeface="Lato" pitchFamily="34" charset="-120"/>
              </a:rPr>
              <a:t>The meeting should end with a decision — gather more information, complete an assessment, begin a focused pilot, or take no further action at this time.</a:t>
            </a:r>
            <a:endParaRPr lang="en-US" sz="2100" dirty="0"/>
          </a:p>
        </p:txBody>
      </p:sp>
      <p:sp>
        <p:nvSpPr>
          <p:cNvPr id="20" name="Text 13"/>
          <p:cNvSpPr txBox="1"/>
          <p:nvPr/>
        </p:nvSpPr>
        <p:spPr>
          <a:xfrm>
            <a:off x="761695" y="8953805"/>
            <a:ext cx="5334610" cy="162763"/>
          </a:xfrm>
          <a:prstGeom prst="rect">
            <a:avLst/>
          </a:prstGeom>
          <a:noFill/>
          <a:ln/>
        </p:spPr>
        <p:txBody>
          <a:bodyPr wrap="none" lIns="0" tIns="0" rIns="0" bIns="0" rtlCol="0" anchor="ctr"/>
          <a:lstStyle/>
          <a:p>
            <a:pPr marL="0" indent="0" algn="l">
              <a:buNone/>
            </a:pPr>
            <a:r>
              <a:rPr lang="en-US" sz="1900" b="1" kern="0" spc="189" dirty="0">
                <a:solidFill>
                  <a:srgbClr val="C8A951"/>
                </a:solidFill>
                <a:latin typeface="Lato" pitchFamily="34" charset="0"/>
                <a:ea typeface="Lato" pitchFamily="34" charset="-122"/>
                <a:cs typeface="Lato" pitchFamily="34" charset="-120"/>
              </a:rPr>
              <a:t>30 min · executive sponsor · review date</a:t>
            </a:r>
            <a:endParaRPr lang="en-US" sz="1900" dirty="0"/>
          </a:p>
        </p:txBody>
      </p:sp>
      <p:sp>
        <p:nvSpPr>
          <p:cNvPr id="21" name="Text 14"/>
          <p:cNvSpPr txBox="1"/>
          <p:nvPr/>
        </p:nvSpPr>
        <p:spPr>
          <a:xfrm>
            <a:off x="7048195" y="1143000"/>
            <a:ext cx="10478110" cy="171907"/>
          </a:xfrm>
          <a:prstGeom prst="rect">
            <a:avLst/>
          </a:prstGeom>
          <a:noFill/>
          <a:ln/>
        </p:spPr>
        <p:txBody>
          <a:bodyPr wrap="none" lIns="0" tIns="0" rIns="0" bIns="0" rtlCol="0" anchor="ctr"/>
          <a:lstStyle/>
          <a:p>
            <a:pPr marL="0" indent="0" algn="l">
              <a:buNone/>
            </a:pPr>
            <a:r>
              <a:rPr lang="en-US" sz="2100" b="1" kern="0" spc="315" dirty="0">
                <a:solidFill>
                  <a:srgbClr val="0B2545"/>
                </a:solidFill>
                <a:latin typeface="Lato" pitchFamily="34" charset="0"/>
                <a:ea typeface="Lato" pitchFamily="34" charset="-122"/>
                <a:cs typeface="Lato" pitchFamily="34" charset="-120"/>
              </a:rPr>
              <a:t>Agenda</a:t>
            </a:r>
            <a:endParaRPr lang="en-US" sz="2100" dirty="0"/>
          </a:p>
        </p:txBody>
      </p:sp>
      <p:sp>
        <p:nvSpPr>
          <p:cNvPr id="22" name="Text 15"/>
          <p:cNvSpPr txBox="1"/>
          <p:nvPr/>
        </p:nvSpPr>
        <p:spPr>
          <a:xfrm>
            <a:off x="7048195" y="1505102"/>
            <a:ext cx="10478110" cy="600761"/>
          </a:xfrm>
          <a:prstGeom prst="rect">
            <a:avLst/>
          </a:prstGeom>
          <a:noFill/>
          <a:ln/>
        </p:spPr>
        <p:txBody>
          <a:bodyPr wrap="none" lIns="0" tIns="0" rIns="0" bIns="0" rtlCol="0" anchor="ctr"/>
          <a:lstStyle/>
          <a:p>
            <a:pPr marL="0" indent="0" algn="l">
              <a:buNone/>
            </a:pPr>
            <a:r>
              <a:rPr lang="en-US" sz="4500" b="1" kern="0" spc="-67" dirty="0">
                <a:solidFill>
                  <a:srgbClr val="0B2545"/>
                </a:solidFill>
                <a:latin typeface="Lato" pitchFamily="34" charset="0"/>
                <a:ea typeface="Lato" pitchFamily="34" charset="-122"/>
                <a:cs typeface="Lato" pitchFamily="34" charset="-120"/>
              </a:rPr>
              <a:t>Four blocks. </a:t>
            </a:r>
            <a:r>
              <a:rPr lang="en-US" sz="4500" b="1" i="1" kern="0" spc="-67" dirty="0">
                <a:solidFill>
                  <a:srgbClr val="C8A951"/>
                </a:solidFill>
                <a:latin typeface="Lato" pitchFamily="34" charset="0"/>
                <a:ea typeface="Lato" pitchFamily="34" charset="-122"/>
                <a:cs typeface="Lato" pitchFamily="34" charset="-120"/>
              </a:rPr>
              <a:t>One decision.</a:t>
            </a:r>
            <a:endParaRPr lang="en-US" sz="4500" dirty="0"/>
          </a:p>
        </p:txBody>
      </p:sp>
      <p:sp>
        <p:nvSpPr>
          <p:cNvPr id="23" name="Text 16"/>
          <p:cNvSpPr txBox="1"/>
          <p:nvPr/>
        </p:nvSpPr>
        <p:spPr>
          <a:xfrm>
            <a:off x="8001000" y="3409798"/>
            <a:ext cx="1905610" cy="257861"/>
          </a:xfrm>
          <a:prstGeom prst="rect">
            <a:avLst/>
          </a:prstGeom>
          <a:noFill/>
          <a:ln/>
        </p:spPr>
        <p:txBody>
          <a:bodyPr wrap="none" lIns="0" tIns="0" rIns="0" bIns="0" rtlCol="0" anchor="ctr"/>
          <a:lstStyle/>
          <a:p>
            <a:pPr marL="0" indent="0" algn="l">
              <a:buNone/>
            </a:pPr>
            <a:r>
              <a:rPr lang="en-US" sz="2100" b="1" kern="0" spc="33" dirty="0">
                <a:solidFill>
                  <a:srgbClr val="C8A951"/>
                </a:solidFill>
                <a:latin typeface="Lato" pitchFamily="34" charset="0"/>
                <a:ea typeface="Lato" pitchFamily="34" charset="-122"/>
                <a:cs typeface="Lato" pitchFamily="34" charset="-120"/>
              </a:rPr>
              <a:t>5 min</a:t>
            </a:r>
            <a:endParaRPr lang="en-US" sz="2100" dirty="0"/>
          </a:p>
        </p:txBody>
      </p:sp>
      <p:sp>
        <p:nvSpPr>
          <p:cNvPr id="24" name="Text 17"/>
          <p:cNvSpPr txBox="1"/>
          <p:nvPr/>
        </p:nvSpPr>
        <p:spPr>
          <a:xfrm>
            <a:off x="9525305" y="3409798"/>
            <a:ext cx="7620610" cy="305410"/>
          </a:xfrm>
          <a:prstGeom prst="rect">
            <a:avLst/>
          </a:prstGeom>
          <a:noFill/>
          <a:ln/>
        </p:spPr>
        <p:txBody>
          <a:bodyPr wrap="none" lIns="0" tIns="0" rIns="0" bIns="0" rtlCol="0" anchor="ctr"/>
          <a:lstStyle/>
          <a:p>
            <a:pPr marL="0" indent="0" algn="l">
              <a:buNone/>
            </a:pPr>
            <a:r>
              <a:rPr lang="en-US" sz="2100" b="1" kern="0" spc="-19" dirty="0">
                <a:solidFill>
                  <a:srgbClr val="0B2545"/>
                </a:solidFill>
                <a:latin typeface="Lato" pitchFamily="34" charset="0"/>
                <a:ea typeface="Lato" pitchFamily="34" charset="-122"/>
                <a:cs typeface="Lato" pitchFamily="34" charset="-120"/>
              </a:rPr>
              <a:t>Define the strategic issue or opportunity.</a:t>
            </a:r>
            <a:endParaRPr lang="en-US" sz="2100" dirty="0"/>
          </a:p>
        </p:txBody>
      </p:sp>
      <p:sp>
        <p:nvSpPr>
          <p:cNvPr id="25" name="Text 18"/>
          <p:cNvSpPr txBox="1"/>
          <p:nvPr/>
        </p:nvSpPr>
        <p:spPr>
          <a:xfrm>
            <a:off x="9525305" y="3810305"/>
            <a:ext cx="7620610" cy="476403"/>
          </a:xfrm>
          <a:prstGeom prst="rect">
            <a:avLst/>
          </a:prstGeom>
          <a:noFill/>
          <a:ln/>
        </p:spPr>
        <p:txBody>
          <a:bodyPr wrap="none" lIns="0" tIns="0" rIns="0" bIns="0" rtlCol="0" anchor="ctr"/>
          <a:lstStyle/>
          <a:p>
            <a:pPr marL="0" indent="0" algn="l">
              <a:buNone/>
            </a:pPr>
            <a:r>
              <a:rPr lang="en-US" sz="2100" dirty="0">
                <a:solidFill>
                  <a:srgbClr val="33455E"/>
                </a:solidFill>
                <a:latin typeface="Lato" pitchFamily="34" charset="0"/>
                <a:ea typeface="Lato" pitchFamily="34" charset="-122"/>
                <a:cs typeface="Lato" pitchFamily="34" charset="-120"/>
              </a:rPr>
              <a:t>Frame the priority in leaders' own words. No Baldrige vocabulary </a:t>
            </a:r>
          </a:p>
          <a:p>
            <a:pPr marL="0" indent="0" algn="l">
              <a:buNone/>
            </a:pPr>
            <a:r>
              <a:rPr lang="en-US" sz="2100" dirty="0">
                <a:solidFill>
                  <a:srgbClr val="33455E"/>
                </a:solidFill>
                <a:latin typeface="Lato" pitchFamily="34" charset="0"/>
                <a:ea typeface="Lato" pitchFamily="34" charset="-122"/>
                <a:cs typeface="Lato" pitchFamily="34" charset="-120"/>
              </a:rPr>
              <a:t>yet.</a:t>
            </a:r>
            <a:endParaRPr lang="en-US" sz="2100" dirty="0"/>
          </a:p>
        </p:txBody>
      </p:sp>
      <p:sp>
        <p:nvSpPr>
          <p:cNvPr id="26" name="Text 19"/>
          <p:cNvSpPr txBox="1"/>
          <p:nvPr/>
        </p:nvSpPr>
        <p:spPr>
          <a:xfrm>
            <a:off x="8001000" y="4743907"/>
            <a:ext cx="1905610" cy="257861"/>
          </a:xfrm>
          <a:prstGeom prst="rect">
            <a:avLst/>
          </a:prstGeom>
          <a:noFill/>
          <a:ln/>
        </p:spPr>
        <p:txBody>
          <a:bodyPr wrap="none" lIns="0" tIns="0" rIns="0" bIns="0" rtlCol="0" anchor="ctr"/>
          <a:lstStyle/>
          <a:p>
            <a:pPr marL="0" indent="0" algn="l">
              <a:buNone/>
            </a:pPr>
            <a:r>
              <a:rPr lang="en-US" sz="2100" b="1" kern="0" spc="33" dirty="0">
                <a:solidFill>
                  <a:srgbClr val="C8A951"/>
                </a:solidFill>
                <a:latin typeface="Lato" pitchFamily="34" charset="0"/>
                <a:ea typeface="Lato" pitchFamily="34" charset="-122"/>
                <a:cs typeface="Lato" pitchFamily="34" charset="-120"/>
              </a:rPr>
              <a:t>10 min</a:t>
            </a:r>
            <a:endParaRPr lang="en-US" sz="2100" dirty="0"/>
          </a:p>
        </p:txBody>
      </p:sp>
      <p:sp>
        <p:nvSpPr>
          <p:cNvPr id="27" name="Text 20"/>
          <p:cNvSpPr txBox="1"/>
          <p:nvPr/>
        </p:nvSpPr>
        <p:spPr>
          <a:xfrm>
            <a:off x="9525305" y="4743907"/>
            <a:ext cx="7620610" cy="305410"/>
          </a:xfrm>
          <a:prstGeom prst="rect">
            <a:avLst/>
          </a:prstGeom>
          <a:noFill/>
          <a:ln/>
        </p:spPr>
        <p:txBody>
          <a:bodyPr wrap="none" lIns="0" tIns="0" rIns="0" bIns="0" rtlCol="0" anchor="ctr"/>
          <a:lstStyle/>
          <a:p>
            <a:pPr marL="0" indent="0" algn="l">
              <a:buNone/>
            </a:pPr>
            <a:r>
              <a:rPr lang="en-US" sz="2100" b="1" kern="0" spc="-19" dirty="0">
                <a:solidFill>
                  <a:srgbClr val="0B2545"/>
                </a:solidFill>
                <a:latin typeface="Lato" pitchFamily="34" charset="0"/>
                <a:ea typeface="Lato" pitchFamily="34" charset="-122"/>
                <a:cs typeface="Lato" pitchFamily="34" charset="-120"/>
              </a:rPr>
              <a:t>Discuss the six leadership questions.</a:t>
            </a:r>
            <a:endParaRPr lang="en-US" sz="2100" dirty="0"/>
          </a:p>
        </p:txBody>
      </p:sp>
      <p:sp>
        <p:nvSpPr>
          <p:cNvPr id="28" name="Text 21"/>
          <p:cNvSpPr txBox="1"/>
          <p:nvPr/>
        </p:nvSpPr>
        <p:spPr>
          <a:xfrm>
            <a:off x="9525305" y="5143500"/>
            <a:ext cx="8306410" cy="629108"/>
          </a:xfrm>
          <a:prstGeom prst="rect">
            <a:avLst/>
          </a:prstGeom>
          <a:noFill/>
          <a:ln/>
        </p:spPr>
        <p:txBody>
          <a:bodyPr wrap="none" lIns="0" tIns="0" rIns="0" bIns="0" rtlCol="0" anchor="ctr"/>
          <a:lstStyle/>
          <a:p>
            <a:pPr marL="0" indent="0" algn="l">
              <a:buNone/>
            </a:pPr>
            <a:r>
              <a:rPr lang="en-US" sz="2100" dirty="0">
                <a:solidFill>
                  <a:srgbClr val="33455E"/>
                </a:solidFill>
                <a:latin typeface="Lato" pitchFamily="34" charset="0"/>
                <a:ea typeface="Lato" pitchFamily="34" charset="-122"/>
                <a:cs typeface="Lato" pitchFamily="34" charset="-120"/>
              </a:rPr>
              <a:t>Ask, listen, capture answers. Do not defend positions or resolve </a:t>
            </a:r>
          </a:p>
          <a:p>
            <a:pPr marL="0" indent="0" algn="l">
              <a:buNone/>
            </a:pPr>
            <a:r>
              <a:rPr lang="en-US" sz="2100" dirty="0">
                <a:solidFill>
                  <a:srgbClr val="33455E"/>
                </a:solidFill>
                <a:latin typeface="Lato" pitchFamily="34" charset="0"/>
                <a:ea typeface="Lato" pitchFamily="34" charset="-122"/>
                <a:cs typeface="Lato" pitchFamily="34" charset="-120"/>
              </a:rPr>
              <a:t>debates in the room.</a:t>
            </a:r>
            <a:endParaRPr lang="en-US" sz="2100" dirty="0"/>
          </a:p>
        </p:txBody>
      </p:sp>
      <p:sp>
        <p:nvSpPr>
          <p:cNvPr id="29" name="Text 22"/>
          <p:cNvSpPr txBox="1"/>
          <p:nvPr/>
        </p:nvSpPr>
        <p:spPr>
          <a:xfrm>
            <a:off x="8001000" y="6362395"/>
            <a:ext cx="1905610" cy="257861"/>
          </a:xfrm>
          <a:prstGeom prst="rect">
            <a:avLst/>
          </a:prstGeom>
          <a:noFill/>
          <a:ln/>
        </p:spPr>
        <p:txBody>
          <a:bodyPr wrap="none" lIns="0" tIns="0" rIns="0" bIns="0" rtlCol="0" anchor="ctr"/>
          <a:lstStyle/>
          <a:p>
            <a:pPr marL="0" indent="0" algn="l">
              <a:buNone/>
            </a:pPr>
            <a:r>
              <a:rPr lang="en-US" sz="2100" b="1" kern="0" spc="33" dirty="0">
                <a:solidFill>
                  <a:srgbClr val="C8A951"/>
                </a:solidFill>
                <a:latin typeface="Lato" pitchFamily="34" charset="0"/>
                <a:ea typeface="Lato" pitchFamily="34" charset="-122"/>
                <a:cs typeface="Lato" pitchFamily="34" charset="-120"/>
              </a:rPr>
              <a:t>10 min</a:t>
            </a:r>
            <a:endParaRPr lang="en-US" sz="2100" dirty="0"/>
          </a:p>
        </p:txBody>
      </p:sp>
      <p:sp>
        <p:nvSpPr>
          <p:cNvPr id="30" name="Text 23"/>
          <p:cNvSpPr txBox="1"/>
          <p:nvPr/>
        </p:nvSpPr>
        <p:spPr>
          <a:xfrm>
            <a:off x="9525305" y="6362395"/>
            <a:ext cx="7620610" cy="600761"/>
          </a:xfrm>
          <a:prstGeom prst="rect">
            <a:avLst/>
          </a:prstGeom>
          <a:noFill/>
          <a:ln/>
        </p:spPr>
        <p:txBody>
          <a:bodyPr wrap="square" lIns="0" tIns="0" rIns="0" bIns="0" rtlCol="0" anchor="ctr"/>
          <a:lstStyle/>
          <a:p>
            <a:pPr marL="0" indent="0" algn="l">
              <a:lnSpc>
                <a:spcPct val="120000"/>
              </a:lnSpc>
              <a:buNone/>
            </a:pPr>
            <a:r>
              <a:rPr lang="en-US" sz="2100" b="1" kern="0" spc="-19" dirty="0">
                <a:solidFill>
                  <a:srgbClr val="0B2545"/>
                </a:solidFill>
                <a:latin typeface="Lato" pitchFamily="34" charset="0"/>
                <a:ea typeface="Lato" pitchFamily="34" charset="-122"/>
                <a:cs typeface="Lato" pitchFamily="34" charset="-120"/>
              </a:rPr>
              <a:t>Identify where approaches are strong, inconsistent, unclear, or disconnected.</a:t>
            </a:r>
            <a:endParaRPr lang="en-US" sz="2100" dirty="0"/>
          </a:p>
        </p:txBody>
      </p:sp>
      <p:sp>
        <p:nvSpPr>
          <p:cNvPr id="31" name="Text 24"/>
          <p:cNvSpPr txBox="1"/>
          <p:nvPr/>
        </p:nvSpPr>
        <p:spPr>
          <a:xfrm>
            <a:off x="9525305" y="6953098"/>
            <a:ext cx="7954366" cy="886967"/>
          </a:xfrm>
          <a:prstGeom prst="rect">
            <a:avLst/>
          </a:prstGeom>
          <a:noFill/>
          <a:ln/>
        </p:spPr>
        <p:txBody>
          <a:bodyPr wrap="none" lIns="0" tIns="0" rIns="0" bIns="0" rtlCol="0" anchor="ctr"/>
          <a:lstStyle/>
          <a:p>
            <a:pPr marL="0" indent="0" algn="l">
              <a:buNone/>
            </a:pPr>
            <a:r>
              <a:rPr lang="en-US" sz="2100" dirty="0">
                <a:solidFill>
                  <a:srgbClr val="33455E"/>
                </a:solidFill>
                <a:latin typeface="Lato" pitchFamily="34" charset="0"/>
                <a:ea typeface="Lato" pitchFamily="34" charset="-122"/>
                <a:cs typeface="Lato" pitchFamily="34" charset="-120"/>
              </a:rPr>
              <a:t>Use these four labels only. Resist the urge to score, rank, or </a:t>
            </a:r>
          </a:p>
          <a:p>
            <a:pPr marL="0" indent="0" algn="l">
              <a:buNone/>
            </a:pPr>
            <a:r>
              <a:rPr lang="en-US" sz="2100" dirty="0">
                <a:solidFill>
                  <a:srgbClr val="33455E"/>
                </a:solidFill>
                <a:latin typeface="Lato" pitchFamily="34" charset="0"/>
                <a:ea typeface="Lato" pitchFamily="34" charset="-122"/>
                <a:cs typeface="Lato" pitchFamily="34" charset="-120"/>
              </a:rPr>
              <a:t>assign blame.</a:t>
            </a:r>
            <a:endParaRPr lang="en-US" sz="2100" dirty="0"/>
          </a:p>
        </p:txBody>
      </p:sp>
      <p:sp>
        <p:nvSpPr>
          <p:cNvPr id="32" name="Text 25"/>
          <p:cNvSpPr txBox="1"/>
          <p:nvPr/>
        </p:nvSpPr>
        <p:spPr>
          <a:xfrm>
            <a:off x="8001000" y="8210398"/>
            <a:ext cx="1905610" cy="257861"/>
          </a:xfrm>
          <a:prstGeom prst="rect">
            <a:avLst/>
          </a:prstGeom>
          <a:noFill/>
          <a:ln/>
        </p:spPr>
        <p:txBody>
          <a:bodyPr wrap="none" lIns="0" tIns="0" rIns="0" bIns="0" rtlCol="0" anchor="ctr"/>
          <a:lstStyle/>
          <a:p>
            <a:pPr marL="0" indent="0" algn="l">
              <a:buNone/>
            </a:pPr>
            <a:r>
              <a:rPr lang="en-US" sz="2100" b="1" kern="0" spc="33" dirty="0">
                <a:solidFill>
                  <a:srgbClr val="C8A951"/>
                </a:solidFill>
                <a:latin typeface="Lato" pitchFamily="34" charset="0"/>
                <a:ea typeface="Lato" pitchFamily="34" charset="-122"/>
                <a:cs typeface="Lato" pitchFamily="34" charset="-120"/>
              </a:rPr>
              <a:t>5 min</a:t>
            </a:r>
            <a:endParaRPr lang="en-US" sz="2100" dirty="0"/>
          </a:p>
        </p:txBody>
      </p:sp>
      <p:sp>
        <p:nvSpPr>
          <p:cNvPr id="33" name="Text 26"/>
          <p:cNvSpPr txBox="1"/>
          <p:nvPr/>
        </p:nvSpPr>
        <p:spPr>
          <a:xfrm>
            <a:off x="9525305" y="8210398"/>
            <a:ext cx="8161020" cy="305410"/>
          </a:xfrm>
          <a:prstGeom prst="rect">
            <a:avLst/>
          </a:prstGeom>
          <a:noFill/>
          <a:ln/>
        </p:spPr>
        <p:txBody>
          <a:bodyPr wrap="none" lIns="0" tIns="0" rIns="0" bIns="0" rtlCol="0" anchor="ctr"/>
          <a:lstStyle/>
          <a:p>
            <a:pPr marL="0" indent="0" algn="l">
              <a:buNone/>
            </a:pPr>
            <a:r>
              <a:rPr lang="en-US" sz="2100" b="1" kern="0" spc="-19" dirty="0">
                <a:solidFill>
                  <a:srgbClr val="FFFFFF"/>
                </a:solidFill>
                <a:latin typeface="Lato" pitchFamily="34" charset="0"/>
                <a:ea typeface="Lato" pitchFamily="34" charset="-122"/>
                <a:cs typeface="Lato" pitchFamily="34" charset="-120"/>
              </a:rPr>
              <a:t>Select one next step. Name a sponsor. Set a review date.</a:t>
            </a:r>
            <a:endParaRPr lang="en-US" sz="2100" dirty="0"/>
          </a:p>
        </p:txBody>
      </p:sp>
      <p:sp>
        <p:nvSpPr>
          <p:cNvPr id="34" name="Text 27"/>
          <p:cNvSpPr txBox="1"/>
          <p:nvPr/>
        </p:nvSpPr>
        <p:spPr>
          <a:xfrm>
            <a:off x="9525305" y="8610905"/>
            <a:ext cx="8306410" cy="494689"/>
          </a:xfrm>
          <a:prstGeom prst="rect">
            <a:avLst/>
          </a:prstGeom>
          <a:noFill/>
          <a:ln/>
        </p:spPr>
        <p:txBody>
          <a:bodyPr wrap="none" lIns="0" tIns="0" rIns="0" bIns="0" rtlCol="0" anchor="ctr"/>
          <a:lstStyle/>
          <a:p>
            <a:pPr marL="0" indent="0" algn="l">
              <a:buNone/>
            </a:pPr>
            <a:r>
              <a:rPr lang="en-US" sz="2100" dirty="0">
                <a:solidFill>
                  <a:srgbClr val="CFD8E6"/>
                </a:solidFill>
                <a:latin typeface="Lato" pitchFamily="34" charset="0"/>
                <a:ea typeface="Lato" pitchFamily="34" charset="-122"/>
                <a:cs typeface="Lato" pitchFamily="34" charset="-120"/>
              </a:rPr>
              <a:t>The decision may be to assess, pilot, or take no further action — </a:t>
            </a:r>
          </a:p>
          <a:p>
            <a:pPr marL="0" indent="0" algn="l">
              <a:buNone/>
            </a:pPr>
            <a:r>
              <a:rPr lang="en-US" sz="2100" dirty="0">
                <a:solidFill>
                  <a:srgbClr val="CFD8E6"/>
                </a:solidFill>
                <a:latin typeface="Lato" pitchFamily="34" charset="0"/>
                <a:ea typeface="Lato" pitchFamily="34" charset="-122"/>
                <a:cs typeface="Lato" pitchFamily="34" charset="-120"/>
              </a:rPr>
              <a:t>but a decision must be made.</a:t>
            </a:r>
            <a:endParaRPr lang="en-US" sz="2100" dirty="0"/>
          </a:p>
        </p:txBody>
      </p:sp>
      <p:sp>
        <p:nvSpPr>
          <p:cNvPr id="35" name="Text 28"/>
          <p:cNvSpPr txBox="1"/>
          <p:nvPr/>
        </p:nvSpPr>
        <p:spPr>
          <a:xfrm>
            <a:off x="7048195" y="9810598"/>
            <a:ext cx="10478110" cy="162763"/>
          </a:xfrm>
          <a:prstGeom prst="rect">
            <a:avLst/>
          </a:prstGeom>
          <a:noFill/>
          <a:ln/>
        </p:spPr>
        <p:txBody>
          <a:bodyPr wrap="none" lIns="0" tIns="0" rIns="0" bIns="0" rtlCol="0" anchor="ctr"/>
          <a:lstStyle/>
          <a:p>
            <a:pPr marL="0" indent="0" algn="l">
              <a:buNone/>
            </a:pPr>
            <a:endParaRPr lang="en-US" sz="2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EFE6"/>
        </a:solidFill>
        <a:effectLst/>
      </p:bgPr>
    </p:bg>
    <p:spTree>
      <p:nvGrpSpPr>
        <p:cNvPr id="1" name=""/>
        <p:cNvGrpSpPr/>
        <p:nvPr/>
      </p:nvGrpSpPr>
      <p:grpSpPr>
        <a:xfrm>
          <a:off x="0" y="0"/>
          <a:ext cx="0" cy="0"/>
          <a:chOff x="0" y="0"/>
          <a:chExt cx="0" cy="0"/>
        </a:xfrm>
      </p:grpSpPr>
      <p:pic>
        <p:nvPicPr>
          <p:cNvPr id="2" name="Image 0" descr="gen-dedup-9c4a1b405af9c2f10b78783b0f531e5d.png"/>
          <p:cNvPicPr>
            <a:picLocks noChangeAspect="1"/>
          </p:cNvPicPr>
          <p:nvPr/>
        </p:nvPicPr>
        <p:blipFill>
          <a:blip r:embed="rId3"/>
          <a:srcRect l="-385" r="-385"/>
          <a:stretch/>
        </p:blipFill>
        <p:spPr>
          <a:xfrm>
            <a:off x="1143000" y="857707"/>
            <a:ext cx="761695" cy="28346"/>
          </a:xfrm>
          <a:prstGeom prst="rect">
            <a:avLst/>
          </a:prstGeom>
        </p:spPr>
      </p:pic>
      <p:sp>
        <p:nvSpPr>
          <p:cNvPr id="3" name="Shape 0"/>
          <p:cNvSpPr/>
          <p:nvPr/>
        </p:nvSpPr>
        <p:spPr>
          <a:xfrm>
            <a:off x="12879977" y="1666951"/>
            <a:ext cx="4265023" cy="1143000"/>
          </a:xfrm>
          <a:prstGeom prst="rect">
            <a:avLst/>
          </a:prstGeom>
          <a:solidFill>
            <a:srgbClr val="0B2545"/>
          </a:solidFill>
          <a:ln w="12700">
            <a:solidFill>
              <a:srgbClr val="FFFFFF">
                <a:alpha val="0"/>
              </a:srgbClr>
            </a:solidFill>
            <a:prstDash val="solid"/>
          </a:ln>
        </p:spPr>
        <p:txBody>
          <a:bodyPr/>
          <a:lstStyle/>
          <a:p>
            <a:endParaRPr lang="en-US"/>
          </a:p>
        </p:txBody>
      </p:sp>
      <p:pic>
        <p:nvPicPr>
          <p:cNvPr id="4" name="Image 1" descr="gen-dedup-d2a29875e7a37fafa8cd9fbbb5894670.png"/>
          <p:cNvPicPr>
            <a:picLocks noChangeAspect="1"/>
          </p:cNvPicPr>
          <p:nvPr/>
        </p:nvPicPr>
        <p:blipFill>
          <a:blip r:embed="rId4"/>
          <a:srcRect t="-400" b="-400"/>
          <a:stretch/>
        </p:blipFill>
        <p:spPr>
          <a:xfrm>
            <a:off x="12879977" y="1657587"/>
            <a:ext cx="4265023" cy="47769"/>
          </a:xfrm>
          <a:prstGeom prst="rect">
            <a:avLst/>
          </a:prstGeom>
        </p:spPr>
      </p:pic>
      <p:sp>
        <p:nvSpPr>
          <p:cNvPr id="5" name="Shape 1"/>
          <p:cNvSpPr/>
          <p:nvPr/>
        </p:nvSpPr>
        <p:spPr>
          <a:xfrm>
            <a:off x="1143000" y="3905402"/>
            <a:ext cx="3905402" cy="5562295"/>
          </a:xfrm>
          <a:prstGeom prst="rect">
            <a:avLst/>
          </a:prstGeom>
          <a:solidFill>
            <a:srgbClr val="FFFFFF"/>
          </a:solidFill>
          <a:ln/>
        </p:spPr>
        <p:txBody>
          <a:bodyPr/>
          <a:lstStyle/>
          <a:p>
            <a:endParaRPr lang="en-US"/>
          </a:p>
        </p:txBody>
      </p:sp>
      <p:sp>
        <p:nvSpPr>
          <p:cNvPr id="6" name="Shape 2"/>
          <p:cNvSpPr/>
          <p:nvPr/>
        </p:nvSpPr>
        <p:spPr>
          <a:xfrm>
            <a:off x="1143000" y="3905402"/>
            <a:ext cx="3905402" cy="38405"/>
          </a:xfrm>
          <a:prstGeom prst="rect">
            <a:avLst/>
          </a:prstGeom>
          <a:solidFill>
            <a:srgbClr val="0B2545"/>
          </a:solidFill>
          <a:ln w="12700">
            <a:solidFill>
              <a:srgbClr val="0B2545">
                <a:alpha val="0"/>
              </a:srgbClr>
            </a:solidFill>
            <a:prstDash val="solid"/>
          </a:ln>
        </p:spPr>
        <p:txBody>
          <a:bodyPr/>
          <a:lstStyle/>
          <a:p>
            <a:endParaRPr lang="en-US"/>
          </a:p>
        </p:txBody>
      </p:sp>
      <p:pic>
        <p:nvPicPr>
          <p:cNvPr id="7" name="Image 2" descr="gen-dedup-70a2badec0fe5569a60c9b5b9b1b3cf4.png"/>
          <p:cNvPicPr>
            <a:picLocks noChangeAspect="1"/>
          </p:cNvPicPr>
          <p:nvPr/>
        </p:nvPicPr>
        <p:blipFill>
          <a:blip r:embed="rId5"/>
          <a:srcRect t="-360" b="-360"/>
          <a:stretch/>
        </p:blipFill>
        <p:spPr>
          <a:xfrm>
            <a:off x="1429207" y="5009998"/>
            <a:ext cx="381305" cy="19202"/>
          </a:xfrm>
          <a:prstGeom prst="rect">
            <a:avLst/>
          </a:prstGeom>
        </p:spPr>
      </p:pic>
      <p:sp>
        <p:nvSpPr>
          <p:cNvPr id="8" name="Shape 3"/>
          <p:cNvSpPr/>
          <p:nvPr/>
        </p:nvSpPr>
        <p:spPr>
          <a:xfrm>
            <a:off x="5238598" y="3905402"/>
            <a:ext cx="3905402" cy="5562295"/>
          </a:xfrm>
          <a:prstGeom prst="rect">
            <a:avLst/>
          </a:prstGeom>
          <a:solidFill>
            <a:srgbClr val="FFFFFF"/>
          </a:solidFill>
          <a:ln/>
        </p:spPr>
        <p:txBody>
          <a:bodyPr/>
          <a:lstStyle/>
          <a:p>
            <a:endParaRPr lang="en-US"/>
          </a:p>
        </p:txBody>
      </p:sp>
      <p:sp>
        <p:nvSpPr>
          <p:cNvPr id="9" name="Shape 4"/>
          <p:cNvSpPr/>
          <p:nvPr/>
        </p:nvSpPr>
        <p:spPr>
          <a:xfrm>
            <a:off x="5238598" y="3905402"/>
            <a:ext cx="3905402" cy="38405"/>
          </a:xfrm>
          <a:prstGeom prst="rect">
            <a:avLst/>
          </a:prstGeom>
          <a:solidFill>
            <a:srgbClr val="0B2545"/>
          </a:solidFill>
          <a:ln w="12700">
            <a:solidFill>
              <a:srgbClr val="0B2545">
                <a:alpha val="0"/>
              </a:srgbClr>
            </a:solidFill>
            <a:prstDash val="solid"/>
          </a:ln>
        </p:spPr>
        <p:txBody>
          <a:bodyPr/>
          <a:lstStyle/>
          <a:p>
            <a:endParaRPr lang="en-US"/>
          </a:p>
        </p:txBody>
      </p:sp>
      <p:pic>
        <p:nvPicPr>
          <p:cNvPr id="10" name="Image 3" descr="gen-dedup-70a2badec0fe5569a60c9b5b9b1b3cf4.png"/>
          <p:cNvPicPr>
            <a:picLocks noChangeAspect="1"/>
          </p:cNvPicPr>
          <p:nvPr/>
        </p:nvPicPr>
        <p:blipFill>
          <a:blip r:embed="rId5"/>
          <a:srcRect t="-360" b="-360"/>
          <a:stretch/>
        </p:blipFill>
        <p:spPr>
          <a:xfrm>
            <a:off x="5524805" y="5009998"/>
            <a:ext cx="381305" cy="19202"/>
          </a:xfrm>
          <a:prstGeom prst="rect">
            <a:avLst/>
          </a:prstGeom>
        </p:spPr>
      </p:pic>
      <p:sp>
        <p:nvSpPr>
          <p:cNvPr id="11" name="Shape 5"/>
          <p:cNvSpPr/>
          <p:nvPr/>
        </p:nvSpPr>
        <p:spPr>
          <a:xfrm>
            <a:off x="9334195" y="3905402"/>
            <a:ext cx="3905402" cy="5562295"/>
          </a:xfrm>
          <a:prstGeom prst="rect">
            <a:avLst/>
          </a:prstGeom>
          <a:solidFill>
            <a:srgbClr val="FFFFFF"/>
          </a:solidFill>
          <a:ln/>
        </p:spPr>
        <p:txBody>
          <a:bodyPr/>
          <a:lstStyle/>
          <a:p>
            <a:endParaRPr lang="en-US"/>
          </a:p>
        </p:txBody>
      </p:sp>
      <p:sp>
        <p:nvSpPr>
          <p:cNvPr id="12" name="Shape 6"/>
          <p:cNvSpPr/>
          <p:nvPr/>
        </p:nvSpPr>
        <p:spPr>
          <a:xfrm>
            <a:off x="9334195" y="3905402"/>
            <a:ext cx="3905402" cy="38405"/>
          </a:xfrm>
          <a:prstGeom prst="rect">
            <a:avLst/>
          </a:prstGeom>
          <a:solidFill>
            <a:srgbClr val="0B2545"/>
          </a:solidFill>
          <a:ln w="12700">
            <a:solidFill>
              <a:srgbClr val="0B2545">
                <a:alpha val="0"/>
              </a:srgbClr>
            </a:solidFill>
            <a:prstDash val="solid"/>
          </a:ln>
        </p:spPr>
        <p:txBody>
          <a:bodyPr/>
          <a:lstStyle/>
          <a:p>
            <a:endParaRPr lang="en-US"/>
          </a:p>
        </p:txBody>
      </p:sp>
      <p:pic>
        <p:nvPicPr>
          <p:cNvPr id="13" name="Image 4" descr="gen-dedup-70a2badec0fe5569a60c9b5b9b1b3cf4.png"/>
          <p:cNvPicPr>
            <a:picLocks noChangeAspect="1"/>
          </p:cNvPicPr>
          <p:nvPr/>
        </p:nvPicPr>
        <p:blipFill>
          <a:blip r:embed="rId5"/>
          <a:srcRect t="-360" b="-360"/>
          <a:stretch/>
        </p:blipFill>
        <p:spPr>
          <a:xfrm>
            <a:off x="9620402" y="5009998"/>
            <a:ext cx="381305" cy="19202"/>
          </a:xfrm>
          <a:prstGeom prst="rect">
            <a:avLst/>
          </a:prstGeom>
        </p:spPr>
      </p:pic>
      <p:sp>
        <p:nvSpPr>
          <p:cNvPr id="14" name="Shape 7"/>
          <p:cNvSpPr/>
          <p:nvPr/>
        </p:nvSpPr>
        <p:spPr>
          <a:xfrm>
            <a:off x="13430707" y="3905402"/>
            <a:ext cx="3905402" cy="5524805"/>
          </a:xfrm>
          <a:prstGeom prst="rect">
            <a:avLst/>
          </a:prstGeom>
          <a:solidFill>
            <a:srgbClr val="0B2545"/>
          </a:solidFill>
          <a:ln w="12700">
            <a:solidFill>
              <a:srgbClr val="FFFFFF">
                <a:alpha val="0"/>
              </a:srgbClr>
            </a:solidFill>
            <a:prstDash val="solid"/>
          </a:ln>
        </p:spPr>
        <p:txBody>
          <a:bodyPr/>
          <a:lstStyle/>
          <a:p>
            <a:endParaRPr lang="en-US"/>
          </a:p>
        </p:txBody>
      </p:sp>
      <p:pic>
        <p:nvPicPr>
          <p:cNvPr id="15" name="Image 5" descr="gen-dedup-8cc2b7891ab6ba1ffa6a54cfd1eb948f.png"/>
          <p:cNvPicPr>
            <a:picLocks noChangeAspect="1"/>
          </p:cNvPicPr>
          <p:nvPr/>
        </p:nvPicPr>
        <p:blipFill>
          <a:blip r:embed="rId6"/>
          <a:srcRect t="-398" b="-398"/>
          <a:stretch/>
        </p:blipFill>
        <p:spPr>
          <a:xfrm>
            <a:off x="13430707" y="3905402"/>
            <a:ext cx="3905402" cy="38405"/>
          </a:xfrm>
          <a:prstGeom prst="rect">
            <a:avLst/>
          </a:prstGeom>
        </p:spPr>
      </p:pic>
      <p:pic>
        <p:nvPicPr>
          <p:cNvPr id="16" name="Image 6" descr="gen-dedup-70a2badec0fe5569a60c9b5b9b1b3cf4.png"/>
          <p:cNvPicPr>
            <a:picLocks noChangeAspect="1"/>
          </p:cNvPicPr>
          <p:nvPr/>
        </p:nvPicPr>
        <p:blipFill>
          <a:blip r:embed="rId5"/>
          <a:srcRect t="-360" b="-360"/>
          <a:stretch/>
        </p:blipFill>
        <p:spPr>
          <a:xfrm>
            <a:off x="13716000" y="5009998"/>
            <a:ext cx="381305" cy="19202"/>
          </a:xfrm>
          <a:prstGeom prst="rect">
            <a:avLst/>
          </a:prstGeom>
        </p:spPr>
      </p:pic>
      <p:sp>
        <p:nvSpPr>
          <p:cNvPr id="17" name="Text 8"/>
          <p:cNvSpPr txBox="1"/>
          <p:nvPr/>
        </p:nvSpPr>
        <p:spPr>
          <a:xfrm>
            <a:off x="2095805" y="743407"/>
            <a:ext cx="8572500" cy="210312"/>
          </a:xfrm>
          <a:prstGeom prst="rect">
            <a:avLst/>
          </a:prstGeom>
          <a:noFill/>
          <a:ln/>
        </p:spPr>
        <p:txBody>
          <a:bodyPr wrap="none" lIns="0" tIns="0" rIns="0" bIns="0" rtlCol="0" anchor="ctr"/>
          <a:lstStyle/>
          <a:p>
            <a:pPr marL="0" indent="0" algn="l">
              <a:buNone/>
            </a:pPr>
            <a:r>
              <a:rPr lang="en-US" sz="2100" b="1" kern="0" spc="378" dirty="0">
                <a:solidFill>
                  <a:srgbClr val="0B2545"/>
                </a:solidFill>
                <a:latin typeface="Lato" pitchFamily="34" charset="0"/>
                <a:ea typeface="Lato" pitchFamily="34" charset="-122"/>
                <a:cs typeface="Lato" pitchFamily="34" charset="-120"/>
              </a:rPr>
              <a:t>09 · Tool 5 of 6</a:t>
            </a:r>
            <a:endParaRPr lang="en-US" sz="2100" dirty="0"/>
          </a:p>
        </p:txBody>
      </p:sp>
      <p:sp>
        <p:nvSpPr>
          <p:cNvPr id="19" name="Text 10"/>
          <p:cNvSpPr txBox="1"/>
          <p:nvPr/>
        </p:nvSpPr>
        <p:spPr>
          <a:xfrm>
            <a:off x="1143000" y="1666951"/>
            <a:ext cx="12382805" cy="857707"/>
          </a:xfrm>
          <a:prstGeom prst="rect">
            <a:avLst/>
          </a:prstGeom>
          <a:noFill/>
          <a:ln/>
        </p:spPr>
        <p:txBody>
          <a:bodyPr wrap="none" lIns="0" tIns="0" rIns="0" bIns="0" rtlCol="0" anchor="ctr"/>
          <a:lstStyle/>
          <a:p>
            <a:pPr marL="0" indent="0" algn="l">
              <a:buNone/>
            </a:pPr>
            <a:r>
              <a:rPr lang="en-US" sz="6600" b="1" kern="0" spc="-132" dirty="0">
                <a:solidFill>
                  <a:srgbClr val="0B2545"/>
                </a:solidFill>
                <a:latin typeface="Lato" pitchFamily="34" charset="0"/>
                <a:ea typeface="Lato" pitchFamily="34" charset="-122"/>
                <a:cs typeface="Lato" pitchFamily="34" charset="-120"/>
              </a:rPr>
              <a:t>A 90-day Baldrige </a:t>
            </a:r>
            <a:r>
              <a:rPr lang="en-US" sz="6600" b="1" i="1" kern="0" spc="-132" dirty="0">
                <a:solidFill>
                  <a:srgbClr val="C8A951"/>
                </a:solidFill>
                <a:latin typeface="Lato" pitchFamily="34" charset="0"/>
                <a:ea typeface="Lato" pitchFamily="34" charset="-122"/>
                <a:cs typeface="Lato" pitchFamily="34" charset="-120"/>
              </a:rPr>
              <a:t>pilot.</a:t>
            </a:r>
            <a:endParaRPr lang="en-US" sz="6600" dirty="0"/>
          </a:p>
        </p:txBody>
      </p:sp>
      <p:sp>
        <p:nvSpPr>
          <p:cNvPr id="20" name="Text 11"/>
          <p:cNvSpPr txBox="1"/>
          <p:nvPr/>
        </p:nvSpPr>
        <p:spPr>
          <a:xfrm>
            <a:off x="13049402" y="1683734"/>
            <a:ext cx="4001415" cy="538849"/>
          </a:xfrm>
          <a:prstGeom prst="rect">
            <a:avLst/>
          </a:prstGeom>
          <a:noFill/>
          <a:ln/>
        </p:spPr>
        <p:txBody>
          <a:bodyPr wrap="none" lIns="0" tIns="0" rIns="0" bIns="0" rtlCol="0" anchor="ctr"/>
          <a:lstStyle/>
          <a:p>
            <a:pPr marL="0" indent="0" algn="l">
              <a:buNone/>
            </a:pPr>
            <a:r>
              <a:rPr lang="en-US" sz="2000" b="1" kern="0" spc="273" dirty="0">
                <a:solidFill>
                  <a:srgbClr val="C8A951"/>
                </a:solidFill>
                <a:latin typeface="Lato" pitchFamily="34" charset="0"/>
                <a:ea typeface="Lato" pitchFamily="34" charset="-122"/>
                <a:cs typeface="Lato" pitchFamily="34" charset="-120"/>
              </a:rPr>
              <a:t>Why a pilot works</a:t>
            </a:r>
            <a:endParaRPr lang="en-US" sz="2000" dirty="0"/>
          </a:p>
        </p:txBody>
      </p:sp>
      <p:sp>
        <p:nvSpPr>
          <p:cNvPr id="21" name="Text 12"/>
          <p:cNvSpPr txBox="1"/>
          <p:nvPr/>
        </p:nvSpPr>
        <p:spPr>
          <a:xfrm>
            <a:off x="13049402" y="2143354"/>
            <a:ext cx="4001415" cy="672998"/>
          </a:xfrm>
          <a:prstGeom prst="rect">
            <a:avLst/>
          </a:prstGeom>
          <a:noFill/>
          <a:ln/>
        </p:spPr>
        <p:txBody>
          <a:bodyPr wrap="square" lIns="0" tIns="0" rIns="0" bIns="0" rtlCol="0" anchor="ctr"/>
          <a:lstStyle/>
          <a:p>
            <a:pPr marL="0" indent="0" algn="l">
              <a:lnSpc>
                <a:spcPts val="1785"/>
              </a:lnSpc>
              <a:buNone/>
            </a:pPr>
            <a:r>
              <a:rPr lang="en-US" sz="2000" dirty="0">
                <a:solidFill>
                  <a:srgbClr val="FFFFFF"/>
                </a:solidFill>
                <a:latin typeface="Lato" pitchFamily="34" charset="0"/>
                <a:ea typeface="Lato" pitchFamily="34" charset="-122"/>
                <a:cs typeface="Lato" pitchFamily="34" charset="-120"/>
              </a:rPr>
              <a:t>Test the value of the Framework </a:t>
            </a:r>
            <a:r>
              <a:rPr lang="en-US" sz="2000" i="1" dirty="0">
                <a:solidFill>
                  <a:srgbClr val="C8A951"/>
                </a:solidFill>
                <a:latin typeface="Lato" pitchFamily="34" charset="0"/>
                <a:ea typeface="Lato" pitchFamily="34" charset="-122"/>
                <a:cs typeface="Lato" pitchFamily="34" charset="-120"/>
              </a:rPr>
              <a:t>without launching a large initiative.</a:t>
            </a:r>
            <a:endParaRPr lang="en-US" sz="2000" dirty="0"/>
          </a:p>
        </p:txBody>
      </p:sp>
      <p:sp>
        <p:nvSpPr>
          <p:cNvPr id="22" name="Text 13"/>
          <p:cNvSpPr txBox="1"/>
          <p:nvPr/>
        </p:nvSpPr>
        <p:spPr>
          <a:xfrm>
            <a:off x="1143000" y="3095244"/>
            <a:ext cx="13068605" cy="314554"/>
          </a:xfrm>
          <a:prstGeom prst="rect">
            <a:avLst/>
          </a:prstGeom>
          <a:noFill/>
          <a:ln/>
        </p:spPr>
        <p:txBody>
          <a:bodyPr wrap="none" lIns="0" tIns="0" rIns="0" bIns="0" rtlCol="0" anchor="ctr"/>
          <a:lstStyle/>
          <a:p>
            <a:pPr marL="0" indent="0" algn="l">
              <a:buNone/>
            </a:pPr>
            <a:r>
              <a:rPr lang="en-US" sz="2100" dirty="0">
                <a:solidFill>
                  <a:srgbClr val="33455E"/>
                </a:solidFill>
                <a:latin typeface="Lato" pitchFamily="34" charset="0"/>
                <a:ea typeface="Lato" pitchFamily="34" charset="-122"/>
                <a:cs typeface="Lato" pitchFamily="34" charset="-120"/>
              </a:rPr>
              <a:t>One strategic challenge, one executive sponsor, four two-to-four-week phases. At day 90, decide whether to continue, expand, or adjust.</a:t>
            </a:r>
            <a:endParaRPr lang="en-US" sz="2100" dirty="0"/>
          </a:p>
        </p:txBody>
      </p:sp>
      <p:sp>
        <p:nvSpPr>
          <p:cNvPr id="23" name="Text 14"/>
          <p:cNvSpPr txBox="1"/>
          <p:nvPr/>
        </p:nvSpPr>
        <p:spPr>
          <a:xfrm>
            <a:off x="1429207" y="4114800"/>
            <a:ext cx="3429000" cy="152705"/>
          </a:xfrm>
          <a:prstGeom prst="rect">
            <a:avLst/>
          </a:prstGeom>
          <a:noFill/>
          <a:ln/>
        </p:spPr>
        <p:txBody>
          <a:bodyPr wrap="none" lIns="0" tIns="0" rIns="0" bIns="0" rtlCol="0" anchor="ctr"/>
          <a:lstStyle/>
          <a:p>
            <a:pPr marL="0" indent="0" algn="l">
              <a:buNone/>
            </a:pPr>
            <a:r>
              <a:rPr lang="en-US" b="1" kern="0" spc="273" dirty="0">
                <a:solidFill>
                  <a:srgbClr val="C8A951"/>
                </a:solidFill>
                <a:latin typeface="Lato" pitchFamily="34" charset="0"/>
                <a:ea typeface="Lato" pitchFamily="34" charset="-122"/>
                <a:cs typeface="Lato" pitchFamily="34" charset="-120"/>
              </a:rPr>
              <a:t>Days 1–15</a:t>
            </a:r>
            <a:endParaRPr lang="en-US" dirty="0"/>
          </a:p>
        </p:txBody>
      </p:sp>
      <p:sp>
        <p:nvSpPr>
          <p:cNvPr id="24" name="Text 15"/>
          <p:cNvSpPr txBox="1"/>
          <p:nvPr/>
        </p:nvSpPr>
        <p:spPr>
          <a:xfrm>
            <a:off x="1429207" y="4401007"/>
            <a:ext cx="3429000" cy="419710"/>
          </a:xfrm>
          <a:prstGeom prst="rect">
            <a:avLst/>
          </a:prstGeom>
          <a:noFill/>
          <a:ln/>
        </p:spPr>
        <p:txBody>
          <a:bodyPr wrap="none" lIns="0" tIns="0" rIns="0" bIns="0" rtlCol="0" anchor="ctr"/>
          <a:lstStyle/>
          <a:p>
            <a:pPr marL="0" indent="0" algn="l">
              <a:buNone/>
            </a:pPr>
            <a:r>
              <a:rPr lang="en-US" sz="3300" b="1" kern="0" spc="-33" dirty="0">
                <a:solidFill>
                  <a:srgbClr val="0B2545"/>
                </a:solidFill>
                <a:latin typeface="Lato" pitchFamily="34" charset="0"/>
                <a:ea typeface="Lato" pitchFamily="34" charset="-122"/>
                <a:cs typeface="Lato" pitchFamily="34" charset="-120"/>
              </a:rPr>
              <a:t>Define</a:t>
            </a:r>
            <a:endParaRPr lang="en-US" sz="3300" dirty="0"/>
          </a:p>
        </p:txBody>
      </p:sp>
      <p:sp>
        <p:nvSpPr>
          <p:cNvPr id="25" name="Text 16"/>
          <p:cNvSpPr txBox="1"/>
          <p:nvPr/>
        </p:nvSpPr>
        <p:spPr>
          <a:xfrm>
            <a:off x="1429206" y="5218481"/>
            <a:ext cx="3429000" cy="942617"/>
          </a:xfrm>
          <a:prstGeom prst="rect">
            <a:avLst/>
          </a:prstGeom>
          <a:noFill/>
          <a:ln/>
        </p:spPr>
        <p:txBody>
          <a:bodyPr wrap="square" lIns="0" tIns="0" rIns="0" bIns="0" rtlCol="0" anchor="t"/>
          <a:lstStyle/>
          <a:p>
            <a:pPr marL="0" indent="0" algn="l">
              <a:lnSpc>
                <a:spcPts val="2160"/>
              </a:lnSpc>
              <a:buNone/>
            </a:pPr>
            <a:r>
              <a:rPr lang="en-US" sz="2000" b="1" dirty="0">
                <a:solidFill>
                  <a:srgbClr val="C8A951"/>
                </a:solidFill>
                <a:latin typeface="Lato" pitchFamily="34" charset="0"/>
                <a:ea typeface="Lato" pitchFamily="34" charset="-122"/>
                <a:cs typeface="Lato" pitchFamily="34" charset="-120"/>
              </a:rPr>
              <a:t>01</a:t>
            </a:r>
            <a:r>
              <a:rPr lang="en-US" sz="2000" dirty="0">
                <a:solidFill>
                  <a:srgbClr val="0A1A33"/>
                </a:solidFill>
                <a:latin typeface="Lato" pitchFamily="34" charset="0"/>
                <a:ea typeface="Lato" pitchFamily="34" charset="-122"/>
                <a:cs typeface="Lato" pitchFamily="34" charset="-120"/>
              </a:rPr>
              <a:t> Select one strategic challenge, process, department, or unit.</a:t>
            </a:r>
            <a:endParaRPr lang="en-US" sz="2000" dirty="0"/>
          </a:p>
        </p:txBody>
      </p:sp>
      <p:sp>
        <p:nvSpPr>
          <p:cNvPr id="26" name="Text 17"/>
          <p:cNvSpPr txBox="1"/>
          <p:nvPr/>
        </p:nvSpPr>
        <p:spPr>
          <a:xfrm>
            <a:off x="1429206" y="6390091"/>
            <a:ext cx="3429000" cy="900690"/>
          </a:xfrm>
          <a:prstGeom prst="rect">
            <a:avLst/>
          </a:prstGeom>
          <a:noFill/>
          <a:ln/>
        </p:spPr>
        <p:txBody>
          <a:bodyPr wrap="square" lIns="0" tIns="0" rIns="0" bIns="0" rtlCol="0" anchor="t"/>
          <a:lstStyle/>
          <a:p>
            <a:pPr marL="0" indent="0" algn="l">
              <a:lnSpc>
                <a:spcPts val="2160"/>
              </a:lnSpc>
              <a:buNone/>
            </a:pPr>
            <a:r>
              <a:rPr lang="en-US" sz="2000" b="1" dirty="0">
                <a:solidFill>
                  <a:srgbClr val="C8A951"/>
                </a:solidFill>
                <a:latin typeface="Lato" pitchFamily="34" charset="0"/>
                <a:ea typeface="Lato" pitchFamily="34" charset="-122"/>
                <a:cs typeface="Lato" pitchFamily="34" charset="-120"/>
              </a:rPr>
              <a:t>02</a:t>
            </a:r>
            <a:r>
              <a:rPr lang="en-US" sz="2000" dirty="0">
                <a:solidFill>
                  <a:srgbClr val="0A1A33"/>
                </a:solidFill>
                <a:latin typeface="Lato" pitchFamily="34" charset="0"/>
                <a:ea typeface="Lato" pitchFamily="34" charset="-122"/>
                <a:cs typeface="Lato" pitchFamily="34" charset="-120"/>
              </a:rPr>
              <a:t> Identify an executive sponsor and project champion.</a:t>
            </a:r>
            <a:endParaRPr lang="en-US" sz="2000" dirty="0"/>
          </a:p>
        </p:txBody>
      </p:sp>
      <p:sp>
        <p:nvSpPr>
          <p:cNvPr id="27" name="Text 18"/>
          <p:cNvSpPr txBox="1"/>
          <p:nvPr/>
        </p:nvSpPr>
        <p:spPr>
          <a:xfrm>
            <a:off x="1429206" y="7300444"/>
            <a:ext cx="3429000" cy="773708"/>
          </a:xfrm>
          <a:prstGeom prst="rect">
            <a:avLst/>
          </a:prstGeom>
          <a:noFill/>
          <a:ln/>
        </p:spPr>
        <p:txBody>
          <a:bodyPr wrap="square" lIns="0" tIns="0" rIns="0" bIns="0" rtlCol="0" anchor="t"/>
          <a:lstStyle/>
          <a:p>
            <a:pPr marL="0" indent="0" algn="l">
              <a:lnSpc>
                <a:spcPts val="2160"/>
              </a:lnSpc>
              <a:buNone/>
            </a:pPr>
            <a:r>
              <a:rPr lang="en-US" sz="2000" b="1" dirty="0">
                <a:solidFill>
                  <a:srgbClr val="C8A951"/>
                </a:solidFill>
                <a:latin typeface="Lato" pitchFamily="34" charset="0"/>
                <a:ea typeface="Lato" pitchFamily="34" charset="-122"/>
                <a:cs typeface="Lato" pitchFamily="34" charset="-120"/>
              </a:rPr>
              <a:t>03</a:t>
            </a:r>
            <a:r>
              <a:rPr lang="en-US" sz="2000" dirty="0">
                <a:solidFill>
                  <a:srgbClr val="0A1A33"/>
                </a:solidFill>
                <a:latin typeface="Lato" pitchFamily="34" charset="0"/>
                <a:ea typeface="Lato" pitchFamily="34" charset="-122"/>
                <a:cs typeface="Lato" pitchFamily="34" charset="-120"/>
              </a:rPr>
              <a:t> Establish the current performance baseline.</a:t>
            </a:r>
            <a:endParaRPr lang="en-US" sz="2000" dirty="0"/>
          </a:p>
        </p:txBody>
      </p:sp>
      <p:sp>
        <p:nvSpPr>
          <p:cNvPr id="28" name="Text 19"/>
          <p:cNvSpPr txBox="1"/>
          <p:nvPr/>
        </p:nvSpPr>
        <p:spPr>
          <a:xfrm>
            <a:off x="1429206" y="8335925"/>
            <a:ext cx="3429000" cy="900691"/>
          </a:xfrm>
          <a:prstGeom prst="rect">
            <a:avLst/>
          </a:prstGeom>
          <a:noFill/>
          <a:ln/>
        </p:spPr>
        <p:txBody>
          <a:bodyPr wrap="square" lIns="0" tIns="0" rIns="0" bIns="0" rtlCol="0" anchor="t"/>
          <a:lstStyle/>
          <a:p>
            <a:pPr marL="0" indent="0" algn="l">
              <a:lnSpc>
                <a:spcPts val="2160"/>
              </a:lnSpc>
              <a:buNone/>
            </a:pPr>
            <a:r>
              <a:rPr lang="en-US" sz="2000" b="1" dirty="0">
                <a:solidFill>
                  <a:srgbClr val="C8A951"/>
                </a:solidFill>
                <a:latin typeface="Lato" pitchFamily="34" charset="0"/>
                <a:ea typeface="Lato" pitchFamily="34" charset="-122"/>
                <a:cs typeface="Lato" pitchFamily="34" charset="-120"/>
              </a:rPr>
              <a:t>04</a:t>
            </a:r>
            <a:r>
              <a:rPr lang="en-US" sz="2000" dirty="0">
                <a:solidFill>
                  <a:srgbClr val="0A1A33"/>
                </a:solidFill>
                <a:latin typeface="Lato" pitchFamily="34" charset="0"/>
                <a:ea typeface="Lato" pitchFamily="34" charset="-122"/>
                <a:cs typeface="Lato" pitchFamily="34" charset="-120"/>
              </a:rPr>
              <a:t> Define what success would look like at day 90.</a:t>
            </a:r>
            <a:endParaRPr lang="en-US" sz="2000" dirty="0"/>
          </a:p>
        </p:txBody>
      </p:sp>
      <p:sp>
        <p:nvSpPr>
          <p:cNvPr id="29" name="Text 20"/>
          <p:cNvSpPr txBox="1"/>
          <p:nvPr/>
        </p:nvSpPr>
        <p:spPr>
          <a:xfrm>
            <a:off x="5524805" y="4114800"/>
            <a:ext cx="3429000" cy="152705"/>
          </a:xfrm>
          <a:prstGeom prst="rect">
            <a:avLst/>
          </a:prstGeom>
          <a:noFill/>
          <a:ln/>
        </p:spPr>
        <p:txBody>
          <a:bodyPr wrap="none" lIns="0" tIns="0" rIns="0" bIns="0" rtlCol="0" anchor="ctr"/>
          <a:lstStyle/>
          <a:p>
            <a:pPr marL="0" indent="0" algn="l">
              <a:buNone/>
            </a:pPr>
            <a:r>
              <a:rPr lang="en-US" b="1" kern="0" spc="273" dirty="0">
                <a:solidFill>
                  <a:srgbClr val="C8A951"/>
                </a:solidFill>
                <a:latin typeface="Lato" pitchFamily="34" charset="0"/>
                <a:ea typeface="Lato" pitchFamily="34" charset="-122"/>
                <a:cs typeface="Lato" pitchFamily="34" charset="-120"/>
              </a:rPr>
              <a:t>Days 16–30</a:t>
            </a:r>
            <a:endParaRPr lang="en-US" dirty="0"/>
          </a:p>
        </p:txBody>
      </p:sp>
      <p:sp>
        <p:nvSpPr>
          <p:cNvPr id="30" name="Text 21"/>
          <p:cNvSpPr txBox="1"/>
          <p:nvPr/>
        </p:nvSpPr>
        <p:spPr>
          <a:xfrm>
            <a:off x="5524805" y="4401007"/>
            <a:ext cx="3429000" cy="419710"/>
          </a:xfrm>
          <a:prstGeom prst="rect">
            <a:avLst/>
          </a:prstGeom>
          <a:noFill/>
          <a:ln/>
        </p:spPr>
        <p:txBody>
          <a:bodyPr wrap="none" lIns="0" tIns="0" rIns="0" bIns="0" rtlCol="0" anchor="ctr"/>
          <a:lstStyle/>
          <a:p>
            <a:pPr marL="0" indent="0" algn="l">
              <a:buNone/>
            </a:pPr>
            <a:r>
              <a:rPr lang="en-US" sz="3300" b="1" kern="0" spc="-33" dirty="0">
                <a:solidFill>
                  <a:srgbClr val="0B2545"/>
                </a:solidFill>
                <a:latin typeface="Lato" pitchFamily="34" charset="0"/>
                <a:ea typeface="Lato" pitchFamily="34" charset="-122"/>
                <a:cs typeface="Lato" pitchFamily="34" charset="-120"/>
              </a:rPr>
              <a:t>Assess</a:t>
            </a:r>
            <a:endParaRPr lang="en-US" sz="3300" dirty="0"/>
          </a:p>
        </p:txBody>
      </p:sp>
      <p:sp>
        <p:nvSpPr>
          <p:cNvPr id="31" name="Text 22"/>
          <p:cNvSpPr txBox="1"/>
          <p:nvPr/>
        </p:nvSpPr>
        <p:spPr>
          <a:xfrm>
            <a:off x="5524804" y="5218481"/>
            <a:ext cx="3429000" cy="643739"/>
          </a:xfrm>
          <a:prstGeom prst="rect">
            <a:avLst/>
          </a:prstGeom>
          <a:noFill/>
          <a:ln/>
        </p:spPr>
        <p:txBody>
          <a:bodyPr wrap="square" lIns="0" tIns="0" rIns="0" bIns="0" rtlCol="0" anchor="t"/>
          <a:lstStyle/>
          <a:p>
            <a:pPr marL="0" indent="0" algn="l">
              <a:lnSpc>
                <a:spcPts val="2160"/>
              </a:lnSpc>
              <a:buNone/>
            </a:pPr>
            <a:r>
              <a:rPr lang="en-US" sz="2000" b="1" dirty="0">
                <a:solidFill>
                  <a:srgbClr val="C8A951"/>
                </a:solidFill>
                <a:latin typeface="Lato" pitchFamily="34" charset="0"/>
                <a:ea typeface="Lato" pitchFamily="34" charset="-122"/>
                <a:cs typeface="Lato" pitchFamily="34" charset="-120"/>
              </a:rPr>
              <a:t>01</a:t>
            </a:r>
            <a:r>
              <a:rPr lang="en-US" sz="2000" dirty="0">
                <a:solidFill>
                  <a:srgbClr val="0A1A33"/>
                </a:solidFill>
                <a:latin typeface="Lato" pitchFamily="34" charset="0"/>
                <a:ea typeface="Lato" pitchFamily="34" charset="-122"/>
                <a:cs typeface="Lato" pitchFamily="34" charset="-120"/>
              </a:rPr>
              <a:t> Complete a focused Baldrige-aligned assessment.</a:t>
            </a:r>
            <a:endParaRPr lang="en-US" sz="2000" dirty="0"/>
          </a:p>
        </p:txBody>
      </p:sp>
      <p:sp>
        <p:nvSpPr>
          <p:cNvPr id="32" name="Text 23"/>
          <p:cNvSpPr txBox="1"/>
          <p:nvPr/>
        </p:nvSpPr>
        <p:spPr>
          <a:xfrm>
            <a:off x="5524804" y="6396098"/>
            <a:ext cx="3429000" cy="765229"/>
          </a:xfrm>
          <a:prstGeom prst="rect">
            <a:avLst/>
          </a:prstGeom>
          <a:noFill/>
          <a:ln/>
        </p:spPr>
        <p:txBody>
          <a:bodyPr wrap="square" lIns="0" tIns="0" rIns="0" bIns="0" rtlCol="0" anchor="t"/>
          <a:lstStyle/>
          <a:p>
            <a:pPr marL="0" indent="0" algn="l">
              <a:lnSpc>
                <a:spcPts val="2160"/>
              </a:lnSpc>
              <a:buNone/>
            </a:pPr>
            <a:r>
              <a:rPr lang="en-US" sz="2000" b="1" dirty="0">
                <a:solidFill>
                  <a:srgbClr val="C8A951"/>
                </a:solidFill>
                <a:latin typeface="Lato" pitchFamily="34" charset="0"/>
                <a:ea typeface="Lato" pitchFamily="34" charset="-122"/>
                <a:cs typeface="Lato" pitchFamily="34" charset="-120"/>
              </a:rPr>
              <a:t>02</a:t>
            </a:r>
            <a:r>
              <a:rPr lang="en-US" sz="2000" dirty="0">
                <a:solidFill>
                  <a:srgbClr val="0A1A33"/>
                </a:solidFill>
                <a:latin typeface="Lato" pitchFamily="34" charset="0"/>
                <a:ea typeface="Lato" pitchFamily="34" charset="-122"/>
                <a:cs typeface="Lato" pitchFamily="34" charset="-120"/>
              </a:rPr>
              <a:t> Review findings with the responsible leaders.</a:t>
            </a:r>
            <a:endParaRPr lang="en-US" sz="2000" dirty="0"/>
          </a:p>
        </p:txBody>
      </p:sp>
      <p:sp>
        <p:nvSpPr>
          <p:cNvPr id="33" name="Text 24"/>
          <p:cNvSpPr txBox="1"/>
          <p:nvPr/>
        </p:nvSpPr>
        <p:spPr>
          <a:xfrm>
            <a:off x="5524805" y="7298871"/>
            <a:ext cx="3429000" cy="688419"/>
          </a:xfrm>
          <a:prstGeom prst="rect">
            <a:avLst/>
          </a:prstGeom>
          <a:noFill/>
          <a:ln/>
        </p:spPr>
        <p:txBody>
          <a:bodyPr wrap="square" lIns="0" tIns="0" rIns="0" bIns="0" rtlCol="0" anchor="t"/>
          <a:lstStyle/>
          <a:p>
            <a:pPr marL="0" indent="0" algn="l">
              <a:lnSpc>
                <a:spcPts val="2160"/>
              </a:lnSpc>
              <a:buNone/>
            </a:pPr>
            <a:r>
              <a:rPr lang="en-US" sz="2000" b="1" dirty="0">
                <a:solidFill>
                  <a:srgbClr val="C8A951"/>
                </a:solidFill>
                <a:latin typeface="Lato" pitchFamily="34" charset="0"/>
                <a:ea typeface="Lato" pitchFamily="34" charset="-122"/>
                <a:cs typeface="Lato" pitchFamily="34" charset="-120"/>
              </a:rPr>
              <a:t>03</a:t>
            </a:r>
            <a:r>
              <a:rPr lang="en-US" sz="2000" dirty="0">
                <a:solidFill>
                  <a:srgbClr val="0A1A33"/>
                </a:solidFill>
                <a:latin typeface="Lato" pitchFamily="34" charset="0"/>
                <a:ea typeface="Lato" pitchFamily="34" charset="-122"/>
                <a:cs typeface="Lato" pitchFamily="34" charset="-120"/>
              </a:rPr>
              <a:t> Identify strengths, gaps, and potential risks.</a:t>
            </a:r>
            <a:endParaRPr lang="en-US" sz="2000" dirty="0"/>
          </a:p>
        </p:txBody>
      </p:sp>
      <p:sp>
        <p:nvSpPr>
          <p:cNvPr id="34" name="Text 25"/>
          <p:cNvSpPr txBox="1"/>
          <p:nvPr/>
        </p:nvSpPr>
        <p:spPr>
          <a:xfrm>
            <a:off x="5524804" y="8339911"/>
            <a:ext cx="3429000" cy="601541"/>
          </a:xfrm>
          <a:prstGeom prst="rect">
            <a:avLst/>
          </a:prstGeom>
          <a:noFill/>
          <a:ln/>
        </p:spPr>
        <p:txBody>
          <a:bodyPr wrap="square" lIns="0" tIns="0" rIns="0" bIns="0" rtlCol="0" anchor="t"/>
          <a:lstStyle/>
          <a:p>
            <a:pPr marL="0" indent="0" algn="l">
              <a:lnSpc>
                <a:spcPts val="2160"/>
              </a:lnSpc>
              <a:buNone/>
            </a:pPr>
            <a:r>
              <a:rPr lang="en-US" sz="2000" b="1" dirty="0">
                <a:solidFill>
                  <a:srgbClr val="C8A951"/>
                </a:solidFill>
                <a:latin typeface="Lato" pitchFamily="34" charset="0"/>
                <a:ea typeface="Lato" pitchFamily="34" charset="-122"/>
                <a:cs typeface="Lato" pitchFamily="34" charset="-120"/>
              </a:rPr>
              <a:t>04</a:t>
            </a:r>
            <a:r>
              <a:rPr lang="en-US" sz="2000" dirty="0">
                <a:solidFill>
                  <a:srgbClr val="0A1A33"/>
                </a:solidFill>
                <a:latin typeface="Lato" pitchFamily="34" charset="0"/>
                <a:ea typeface="Lato" pitchFamily="34" charset="-122"/>
                <a:cs typeface="Lato" pitchFamily="34" charset="-120"/>
              </a:rPr>
              <a:t> Select no more than two improvement priorities.</a:t>
            </a:r>
            <a:endParaRPr lang="en-US" sz="2000" dirty="0"/>
          </a:p>
        </p:txBody>
      </p:sp>
      <p:sp>
        <p:nvSpPr>
          <p:cNvPr id="35" name="Text 26"/>
          <p:cNvSpPr txBox="1"/>
          <p:nvPr/>
        </p:nvSpPr>
        <p:spPr>
          <a:xfrm>
            <a:off x="9620402" y="4114800"/>
            <a:ext cx="3429000" cy="152705"/>
          </a:xfrm>
          <a:prstGeom prst="rect">
            <a:avLst/>
          </a:prstGeom>
          <a:noFill/>
          <a:ln/>
        </p:spPr>
        <p:txBody>
          <a:bodyPr wrap="none" lIns="0" tIns="0" rIns="0" bIns="0" rtlCol="0" anchor="ctr"/>
          <a:lstStyle/>
          <a:p>
            <a:pPr marL="0" indent="0" algn="l">
              <a:buNone/>
            </a:pPr>
            <a:r>
              <a:rPr lang="en-US" b="1" kern="0" spc="273" dirty="0">
                <a:solidFill>
                  <a:srgbClr val="C8A951"/>
                </a:solidFill>
                <a:latin typeface="Lato" pitchFamily="34" charset="0"/>
                <a:ea typeface="Lato" pitchFamily="34" charset="-122"/>
                <a:cs typeface="Lato" pitchFamily="34" charset="-120"/>
              </a:rPr>
              <a:t>Days 31–75</a:t>
            </a:r>
            <a:endParaRPr lang="en-US" dirty="0"/>
          </a:p>
        </p:txBody>
      </p:sp>
      <p:sp>
        <p:nvSpPr>
          <p:cNvPr id="36" name="Text 27"/>
          <p:cNvSpPr txBox="1"/>
          <p:nvPr/>
        </p:nvSpPr>
        <p:spPr>
          <a:xfrm>
            <a:off x="9620402" y="4401007"/>
            <a:ext cx="3429000" cy="419710"/>
          </a:xfrm>
          <a:prstGeom prst="rect">
            <a:avLst/>
          </a:prstGeom>
          <a:noFill/>
          <a:ln/>
        </p:spPr>
        <p:txBody>
          <a:bodyPr wrap="none" lIns="0" tIns="0" rIns="0" bIns="0" rtlCol="0" anchor="ctr"/>
          <a:lstStyle/>
          <a:p>
            <a:pPr marL="0" indent="0" algn="l">
              <a:buNone/>
            </a:pPr>
            <a:r>
              <a:rPr lang="en-US" sz="3300" b="1" kern="0" spc="-33" dirty="0">
                <a:solidFill>
                  <a:srgbClr val="0B2545"/>
                </a:solidFill>
                <a:latin typeface="Lato" pitchFamily="34" charset="0"/>
                <a:ea typeface="Lato" pitchFamily="34" charset="-122"/>
                <a:cs typeface="Lato" pitchFamily="34" charset="-120"/>
              </a:rPr>
              <a:t>Improve</a:t>
            </a:r>
            <a:endParaRPr lang="en-US" sz="3300" dirty="0"/>
          </a:p>
        </p:txBody>
      </p:sp>
      <p:sp>
        <p:nvSpPr>
          <p:cNvPr id="37" name="Text 28"/>
          <p:cNvSpPr txBox="1"/>
          <p:nvPr/>
        </p:nvSpPr>
        <p:spPr>
          <a:xfrm>
            <a:off x="9620401" y="5257800"/>
            <a:ext cx="3429000" cy="388619"/>
          </a:xfrm>
          <a:prstGeom prst="rect">
            <a:avLst/>
          </a:prstGeom>
          <a:noFill/>
          <a:ln/>
        </p:spPr>
        <p:txBody>
          <a:bodyPr wrap="square" lIns="0" tIns="0" rIns="0" bIns="0" rtlCol="0" anchor="t"/>
          <a:lstStyle/>
          <a:p>
            <a:pPr marL="0" indent="0" algn="l">
              <a:buNone/>
            </a:pPr>
            <a:r>
              <a:rPr lang="en-US" sz="2000" b="1" dirty="0">
                <a:solidFill>
                  <a:srgbClr val="C8A951"/>
                </a:solidFill>
                <a:latin typeface="Lato" pitchFamily="34" charset="0"/>
                <a:ea typeface="Lato" pitchFamily="34" charset="-122"/>
                <a:cs typeface="Lato" pitchFamily="34" charset="-120"/>
              </a:rPr>
              <a:t>01</a:t>
            </a:r>
            <a:r>
              <a:rPr lang="en-US" sz="2000" dirty="0">
                <a:solidFill>
                  <a:srgbClr val="0A1A33"/>
                </a:solidFill>
                <a:latin typeface="Lato" pitchFamily="34" charset="0"/>
                <a:ea typeface="Lato" pitchFamily="34" charset="-122"/>
                <a:cs typeface="Lato" pitchFamily="34" charset="-120"/>
              </a:rPr>
              <a:t> Assign responsibility for each action.</a:t>
            </a:r>
            <a:endParaRPr lang="en-US" sz="2000" dirty="0"/>
          </a:p>
        </p:txBody>
      </p:sp>
      <p:sp>
        <p:nvSpPr>
          <p:cNvPr id="38" name="Text 29"/>
          <p:cNvSpPr txBox="1"/>
          <p:nvPr/>
        </p:nvSpPr>
        <p:spPr>
          <a:xfrm>
            <a:off x="9620401" y="6394528"/>
            <a:ext cx="3429000" cy="584042"/>
          </a:xfrm>
          <a:prstGeom prst="rect">
            <a:avLst/>
          </a:prstGeom>
          <a:noFill/>
          <a:ln/>
        </p:spPr>
        <p:txBody>
          <a:bodyPr wrap="square" lIns="0" tIns="0" rIns="0" bIns="0" rtlCol="0" anchor="t"/>
          <a:lstStyle/>
          <a:p>
            <a:pPr marL="0" indent="0" algn="l">
              <a:lnSpc>
                <a:spcPts val="2160"/>
              </a:lnSpc>
              <a:buNone/>
            </a:pPr>
            <a:r>
              <a:rPr lang="en-US" sz="2000" b="1" dirty="0">
                <a:solidFill>
                  <a:srgbClr val="C8A951"/>
                </a:solidFill>
                <a:latin typeface="Lato" pitchFamily="34" charset="0"/>
                <a:ea typeface="Lato" pitchFamily="34" charset="-122"/>
                <a:cs typeface="Lato" pitchFamily="34" charset="-120"/>
              </a:rPr>
              <a:t>02</a:t>
            </a:r>
            <a:r>
              <a:rPr lang="en-US" sz="2000" dirty="0">
                <a:solidFill>
                  <a:srgbClr val="0A1A33"/>
                </a:solidFill>
                <a:latin typeface="Lato" pitchFamily="34" charset="0"/>
                <a:ea typeface="Lato" pitchFamily="34" charset="-122"/>
                <a:cs typeface="Lato" pitchFamily="34" charset="-120"/>
              </a:rPr>
              <a:t> Use existing management meetings whenever possible.</a:t>
            </a:r>
            <a:endParaRPr lang="en-US" sz="2000" dirty="0"/>
          </a:p>
        </p:txBody>
      </p:sp>
      <p:sp>
        <p:nvSpPr>
          <p:cNvPr id="39" name="Text 30"/>
          <p:cNvSpPr txBox="1"/>
          <p:nvPr/>
        </p:nvSpPr>
        <p:spPr>
          <a:xfrm>
            <a:off x="9620402" y="7298871"/>
            <a:ext cx="3429000" cy="622707"/>
          </a:xfrm>
          <a:prstGeom prst="rect">
            <a:avLst/>
          </a:prstGeom>
          <a:noFill/>
          <a:ln/>
        </p:spPr>
        <p:txBody>
          <a:bodyPr wrap="square" lIns="0" tIns="0" rIns="0" bIns="0" rtlCol="0" anchor="t"/>
          <a:lstStyle/>
          <a:p>
            <a:pPr marL="0" indent="0" algn="l">
              <a:lnSpc>
                <a:spcPts val="2160"/>
              </a:lnSpc>
              <a:buNone/>
            </a:pPr>
            <a:r>
              <a:rPr lang="en-US" sz="2000" b="1" dirty="0">
                <a:solidFill>
                  <a:srgbClr val="C8A951"/>
                </a:solidFill>
                <a:latin typeface="Lato" pitchFamily="34" charset="0"/>
                <a:ea typeface="Lato" pitchFamily="34" charset="-122"/>
                <a:cs typeface="Lato" pitchFamily="34" charset="-120"/>
              </a:rPr>
              <a:t>03</a:t>
            </a:r>
            <a:r>
              <a:rPr lang="en-US" sz="2000" dirty="0">
                <a:solidFill>
                  <a:srgbClr val="0A1A33"/>
                </a:solidFill>
                <a:latin typeface="Lato" pitchFamily="34" charset="0"/>
                <a:ea typeface="Lato" pitchFamily="34" charset="-122"/>
                <a:cs typeface="Lato" pitchFamily="34" charset="-120"/>
              </a:rPr>
              <a:t> Monitor a small number of meaningful measures.</a:t>
            </a:r>
            <a:endParaRPr lang="en-US" sz="2000" dirty="0"/>
          </a:p>
        </p:txBody>
      </p:sp>
      <p:sp>
        <p:nvSpPr>
          <p:cNvPr id="40" name="Text 31"/>
          <p:cNvSpPr txBox="1"/>
          <p:nvPr/>
        </p:nvSpPr>
        <p:spPr>
          <a:xfrm>
            <a:off x="9620402" y="8339911"/>
            <a:ext cx="3429000" cy="622707"/>
          </a:xfrm>
          <a:prstGeom prst="rect">
            <a:avLst/>
          </a:prstGeom>
          <a:noFill/>
          <a:ln/>
        </p:spPr>
        <p:txBody>
          <a:bodyPr wrap="square" lIns="0" tIns="0" rIns="0" bIns="0" rtlCol="0" anchor="t"/>
          <a:lstStyle/>
          <a:p>
            <a:pPr marL="0" indent="0" algn="l">
              <a:lnSpc>
                <a:spcPts val="2160"/>
              </a:lnSpc>
              <a:buNone/>
            </a:pPr>
            <a:r>
              <a:rPr lang="en-US" sz="2000" b="1" dirty="0">
                <a:solidFill>
                  <a:srgbClr val="C8A951"/>
                </a:solidFill>
                <a:latin typeface="Lato" pitchFamily="34" charset="0"/>
                <a:ea typeface="Lato" pitchFamily="34" charset="-122"/>
                <a:cs typeface="Lato" pitchFamily="34" charset="-120"/>
              </a:rPr>
              <a:t>04</a:t>
            </a:r>
            <a:r>
              <a:rPr lang="en-US" sz="2000" dirty="0">
                <a:solidFill>
                  <a:srgbClr val="0A1A33"/>
                </a:solidFill>
                <a:latin typeface="Lato" pitchFamily="34" charset="0"/>
                <a:ea typeface="Lato" pitchFamily="34" charset="-122"/>
                <a:cs typeface="Lato" pitchFamily="34" charset="-120"/>
              </a:rPr>
              <a:t> Address barriers requiring senior leader involvement.</a:t>
            </a:r>
            <a:endParaRPr lang="en-US" sz="2000" dirty="0"/>
          </a:p>
        </p:txBody>
      </p:sp>
      <p:sp>
        <p:nvSpPr>
          <p:cNvPr id="41" name="Text 32"/>
          <p:cNvSpPr txBox="1"/>
          <p:nvPr/>
        </p:nvSpPr>
        <p:spPr>
          <a:xfrm>
            <a:off x="13716000" y="4114800"/>
            <a:ext cx="3429000" cy="152705"/>
          </a:xfrm>
          <a:prstGeom prst="rect">
            <a:avLst/>
          </a:prstGeom>
          <a:noFill/>
          <a:ln/>
        </p:spPr>
        <p:txBody>
          <a:bodyPr wrap="none" lIns="0" tIns="0" rIns="0" bIns="0" rtlCol="0" anchor="ctr"/>
          <a:lstStyle/>
          <a:p>
            <a:pPr marL="0" indent="0" algn="l">
              <a:buNone/>
            </a:pPr>
            <a:r>
              <a:rPr lang="en-US" b="1" kern="0" spc="273" dirty="0">
                <a:solidFill>
                  <a:srgbClr val="C8A951"/>
                </a:solidFill>
                <a:latin typeface="Lato" pitchFamily="34" charset="0"/>
                <a:ea typeface="Lato" pitchFamily="34" charset="-122"/>
                <a:cs typeface="Lato" pitchFamily="34" charset="-120"/>
              </a:rPr>
              <a:t>Days 76–90</a:t>
            </a:r>
            <a:endParaRPr lang="en-US" dirty="0"/>
          </a:p>
        </p:txBody>
      </p:sp>
      <p:sp>
        <p:nvSpPr>
          <p:cNvPr id="42" name="Text 33"/>
          <p:cNvSpPr txBox="1"/>
          <p:nvPr/>
        </p:nvSpPr>
        <p:spPr>
          <a:xfrm>
            <a:off x="13716000" y="4401007"/>
            <a:ext cx="3429000" cy="419710"/>
          </a:xfrm>
          <a:prstGeom prst="rect">
            <a:avLst/>
          </a:prstGeom>
          <a:noFill/>
          <a:ln/>
        </p:spPr>
        <p:txBody>
          <a:bodyPr wrap="none" lIns="0" tIns="0" rIns="0" bIns="0" rtlCol="0" anchor="ctr"/>
          <a:lstStyle/>
          <a:p>
            <a:pPr marL="0" indent="0" algn="l">
              <a:buNone/>
            </a:pPr>
            <a:r>
              <a:rPr lang="en-US" sz="3300" b="1" kern="0" spc="-33" dirty="0">
                <a:solidFill>
                  <a:srgbClr val="FFFFFF"/>
                </a:solidFill>
                <a:latin typeface="Lato" pitchFamily="34" charset="0"/>
                <a:ea typeface="Lato" pitchFamily="34" charset="-122"/>
                <a:cs typeface="Lato" pitchFamily="34" charset="-120"/>
              </a:rPr>
              <a:t>Review</a:t>
            </a:r>
            <a:endParaRPr lang="en-US" sz="3300" dirty="0"/>
          </a:p>
        </p:txBody>
      </p:sp>
      <p:sp>
        <p:nvSpPr>
          <p:cNvPr id="43" name="Text 34"/>
          <p:cNvSpPr txBox="1"/>
          <p:nvPr/>
        </p:nvSpPr>
        <p:spPr>
          <a:xfrm>
            <a:off x="13716000" y="5257800"/>
            <a:ext cx="3429000" cy="1952114"/>
          </a:xfrm>
          <a:prstGeom prst="rect">
            <a:avLst/>
          </a:prstGeom>
          <a:noFill/>
          <a:ln/>
        </p:spPr>
        <p:txBody>
          <a:bodyPr wrap="square" lIns="0" tIns="0" rIns="0" bIns="0" rtlCol="0" anchor="t"/>
          <a:lstStyle/>
          <a:p>
            <a:pPr marL="0" indent="0" algn="l">
              <a:lnSpc>
                <a:spcPts val="2160"/>
              </a:lnSpc>
              <a:buNone/>
            </a:pPr>
            <a:r>
              <a:rPr lang="en-US" sz="2000" b="1" dirty="0">
                <a:solidFill>
                  <a:srgbClr val="C8A951"/>
                </a:solidFill>
                <a:latin typeface="Lato" pitchFamily="34" charset="0"/>
                <a:ea typeface="Lato" pitchFamily="34" charset="-122"/>
                <a:cs typeface="Lato" pitchFamily="34" charset="-120"/>
              </a:rPr>
              <a:t>01</a:t>
            </a:r>
            <a:r>
              <a:rPr lang="en-US" sz="2000" dirty="0">
                <a:solidFill>
                  <a:srgbClr val="E6EBF4"/>
                </a:solidFill>
                <a:latin typeface="Lato" pitchFamily="34" charset="0"/>
                <a:ea typeface="Lato" pitchFamily="34" charset="-122"/>
                <a:cs typeface="Lato" pitchFamily="34" charset="-120"/>
              </a:rPr>
              <a:t> Compare performance with the original baseline.</a:t>
            </a:r>
            <a:endParaRPr lang="en-US" sz="2000" dirty="0"/>
          </a:p>
        </p:txBody>
      </p:sp>
      <p:sp>
        <p:nvSpPr>
          <p:cNvPr id="44" name="Text 35"/>
          <p:cNvSpPr txBox="1"/>
          <p:nvPr/>
        </p:nvSpPr>
        <p:spPr>
          <a:xfrm>
            <a:off x="13716000" y="6396098"/>
            <a:ext cx="3429000" cy="682142"/>
          </a:xfrm>
          <a:prstGeom prst="rect">
            <a:avLst/>
          </a:prstGeom>
          <a:noFill/>
          <a:ln/>
        </p:spPr>
        <p:txBody>
          <a:bodyPr wrap="square" lIns="0" tIns="0" rIns="0" bIns="0" rtlCol="0" anchor="t"/>
          <a:lstStyle/>
          <a:p>
            <a:pPr marL="0" indent="0" algn="l">
              <a:lnSpc>
                <a:spcPts val="2160"/>
              </a:lnSpc>
              <a:buNone/>
            </a:pPr>
            <a:r>
              <a:rPr lang="en-US" sz="2000" b="1" dirty="0">
                <a:solidFill>
                  <a:srgbClr val="C8A951"/>
                </a:solidFill>
                <a:latin typeface="Lato" pitchFamily="34" charset="0"/>
                <a:ea typeface="Lato" pitchFamily="34" charset="-122"/>
                <a:cs typeface="Lato" pitchFamily="34" charset="-120"/>
              </a:rPr>
              <a:t>02</a:t>
            </a:r>
            <a:r>
              <a:rPr lang="en-US" sz="2000" dirty="0">
                <a:solidFill>
                  <a:srgbClr val="E6EBF4"/>
                </a:solidFill>
                <a:latin typeface="Lato" pitchFamily="34" charset="0"/>
                <a:ea typeface="Lato" pitchFamily="34" charset="-122"/>
                <a:cs typeface="Lato" pitchFamily="34" charset="-120"/>
              </a:rPr>
              <a:t> Document what improved and what was learned.</a:t>
            </a:r>
            <a:endParaRPr lang="en-US" sz="2000" dirty="0"/>
          </a:p>
        </p:txBody>
      </p:sp>
      <p:sp>
        <p:nvSpPr>
          <p:cNvPr id="45" name="Text 36"/>
          <p:cNvSpPr txBox="1"/>
          <p:nvPr/>
        </p:nvSpPr>
        <p:spPr>
          <a:xfrm>
            <a:off x="13716000" y="7298871"/>
            <a:ext cx="3620109" cy="438428"/>
          </a:xfrm>
          <a:prstGeom prst="rect">
            <a:avLst/>
          </a:prstGeom>
          <a:noFill/>
          <a:ln/>
        </p:spPr>
        <p:txBody>
          <a:bodyPr wrap="square" lIns="0" tIns="0" rIns="0" bIns="0" rtlCol="0" anchor="t"/>
          <a:lstStyle/>
          <a:p>
            <a:pPr marL="0" indent="0" algn="l">
              <a:buNone/>
            </a:pPr>
            <a:r>
              <a:rPr lang="en-US" sz="2000" b="1" dirty="0">
                <a:solidFill>
                  <a:srgbClr val="C8A951"/>
                </a:solidFill>
                <a:latin typeface="Lato" pitchFamily="34" charset="0"/>
                <a:ea typeface="Lato" pitchFamily="34" charset="-122"/>
                <a:cs typeface="Lato" pitchFamily="34" charset="-120"/>
              </a:rPr>
              <a:t>03</a:t>
            </a:r>
            <a:r>
              <a:rPr lang="en-US" sz="2000" dirty="0">
                <a:solidFill>
                  <a:srgbClr val="E6EBF4"/>
                </a:solidFill>
                <a:latin typeface="Lato" pitchFamily="34" charset="0"/>
                <a:ea typeface="Lato" pitchFamily="34" charset="-122"/>
                <a:cs typeface="Lato" pitchFamily="34" charset="-120"/>
              </a:rPr>
              <a:t> Determine: continue, expand, or adjust.</a:t>
            </a:r>
            <a:endParaRPr lang="en-US" sz="2000" dirty="0"/>
          </a:p>
        </p:txBody>
      </p:sp>
      <p:sp>
        <p:nvSpPr>
          <p:cNvPr id="46" name="Text 37"/>
          <p:cNvSpPr txBox="1"/>
          <p:nvPr/>
        </p:nvSpPr>
        <p:spPr>
          <a:xfrm>
            <a:off x="13716000" y="8343957"/>
            <a:ext cx="3429000" cy="593447"/>
          </a:xfrm>
          <a:prstGeom prst="rect">
            <a:avLst/>
          </a:prstGeom>
          <a:noFill/>
          <a:ln/>
        </p:spPr>
        <p:txBody>
          <a:bodyPr wrap="square" lIns="0" tIns="0" rIns="0" bIns="0" rtlCol="0" anchor="t"/>
          <a:lstStyle/>
          <a:p>
            <a:pPr marL="0" indent="0" algn="l">
              <a:lnSpc>
                <a:spcPts val="2160"/>
              </a:lnSpc>
              <a:buNone/>
            </a:pPr>
            <a:r>
              <a:rPr lang="en-US" sz="2000" b="1" dirty="0">
                <a:solidFill>
                  <a:srgbClr val="C8A951"/>
                </a:solidFill>
                <a:latin typeface="Lato" pitchFamily="34" charset="0"/>
                <a:ea typeface="Lato" pitchFamily="34" charset="-122"/>
                <a:cs typeface="Lato" pitchFamily="34" charset="-120"/>
              </a:rPr>
              <a:t>04</a:t>
            </a:r>
            <a:r>
              <a:rPr lang="en-US" sz="2000" dirty="0">
                <a:solidFill>
                  <a:srgbClr val="E6EBF4"/>
                </a:solidFill>
                <a:latin typeface="Lato" pitchFamily="34" charset="0"/>
                <a:ea typeface="Lato" pitchFamily="34" charset="-122"/>
                <a:cs typeface="Lato" pitchFamily="34" charset="-120"/>
              </a:rPr>
              <a:t> Present findings and recommendation to senior leadership.</a:t>
            </a:r>
            <a:endParaRPr lang="en-US" sz="2000" dirty="0"/>
          </a:p>
        </p:txBody>
      </p:sp>
      <p:sp>
        <p:nvSpPr>
          <p:cNvPr id="47" name="Text 38"/>
          <p:cNvSpPr txBox="1"/>
          <p:nvPr/>
        </p:nvSpPr>
        <p:spPr>
          <a:xfrm>
            <a:off x="1143000" y="9715500"/>
            <a:ext cx="16002000" cy="171907"/>
          </a:xfrm>
          <a:prstGeom prst="rect">
            <a:avLst/>
          </a:prstGeom>
          <a:noFill/>
          <a:ln/>
        </p:spPr>
        <p:txBody>
          <a:bodyPr wrap="none" lIns="0" tIns="0" rIns="0" bIns="0" rtlCol="0" anchor="ctr"/>
          <a:lstStyle/>
          <a:p>
            <a:pPr marL="0" indent="0" algn="l">
              <a:buNone/>
            </a:pPr>
            <a:r>
              <a:rPr lang="en-US" sz="1125" dirty="0">
                <a:solidFill>
                  <a:srgbClr val="6B7A90"/>
                </a:solidFill>
                <a:latin typeface="Lato" pitchFamily="34" charset="0"/>
                <a:ea typeface="Lato" pitchFamily="34" charset="-122"/>
                <a:cs typeface="Lato" pitchFamily="34" charset="-120"/>
              </a:rPr>
              <a:t>Reinforced by the National Assessment Center · nationalassessmentcenter.org</a:t>
            </a:r>
            <a:endParaRPr lang="en-US" sz="1125"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1647</TotalTime>
  <Words>2289</Words>
  <Application>Microsoft Office PowerPoint</Application>
  <PresentationFormat>Custom</PresentationFormat>
  <Paragraphs>256</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Lato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Generated by Gen-Spark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Multi-page HTML Content</dc:title>
  <dc:subject>PptxGenJS Presentation</dc:subject>
  <dc:creator>Visual Extract to PPTX Converter</dc:creator>
  <cp:lastModifiedBy>Josh Racette</cp:lastModifiedBy>
  <cp:revision>3</cp:revision>
  <dcterms:created xsi:type="dcterms:W3CDTF">2026-08-11T13:32:46Z</dcterms:created>
  <dcterms:modified xsi:type="dcterms:W3CDTF">2026-08-12T17:12:07Z</dcterms:modified>
</cp:coreProperties>
</file>